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Masters/slideMaster49.xml" ContentType="application/vnd.openxmlformats-officedocument.presentationml.slideMaster+xml"/>
  <Override PartName="/ppt/slideMasters/slideMaster50.xml" ContentType="application/vnd.openxmlformats-officedocument.presentationml.slideMaster+xml"/>
  <Override PartName="/ppt/slideMasters/slideMaster51.xml" ContentType="application/vnd.openxmlformats-officedocument.presentationml.slideMaster+xml"/>
  <Override PartName="/ppt/slideMasters/slideMaster52.xml" ContentType="application/vnd.openxmlformats-officedocument.presentationml.slideMaster+xml"/>
  <Override PartName="/ppt/slideMasters/slideMaster53.xml" ContentType="application/vnd.openxmlformats-officedocument.presentationml.slideMaster+xml"/>
  <Override PartName="/ppt/slideMasters/slideMaster54.xml" ContentType="application/vnd.openxmlformats-officedocument.presentationml.slideMaster+xml"/>
  <Override PartName="/ppt/slideMasters/slideMaster55.xml" ContentType="application/vnd.openxmlformats-officedocument.presentationml.slideMaster+xml"/>
  <Override PartName="/ppt/slideMasters/slideMaster56.xml" ContentType="application/vnd.openxmlformats-officedocument.presentationml.slideMaster+xml"/>
  <Override PartName="/ppt/slideMasters/slideMaster57.xml" ContentType="application/vnd.openxmlformats-officedocument.presentationml.slideMaster+xml"/>
  <Override PartName="/ppt/slideMasters/slideMaster58.xml" ContentType="application/vnd.openxmlformats-officedocument.presentationml.slideMaster+xml"/>
  <Override PartName="/ppt/slideMasters/slideMaster59.xml" ContentType="application/vnd.openxmlformats-officedocument.presentationml.slideMaster+xml"/>
  <Override PartName="/ppt/slideMasters/slideMaster6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39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theme/theme40.xml" ContentType="application/vnd.openxmlformats-officedocument.theme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theme/theme41.xml" ContentType="application/vnd.openxmlformats-officedocument.theme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theme/theme42.xml" ContentType="application/vnd.openxmlformats-officedocument.theme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theme/theme43.xml" ContentType="application/vnd.openxmlformats-officedocument.theme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theme/theme44.xml" ContentType="application/vnd.openxmlformats-officedocument.theme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theme/theme45.xml" ContentType="application/vnd.openxmlformats-officedocument.theme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46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7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8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9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50.xml" ContentType="application/vnd.openxmlformats-officedocument.theme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theme/theme51.xml" ContentType="application/vnd.openxmlformats-officedocument.theme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theme/theme52.xml" ContentType="application/vnd.openxmlformats-officedocument.theme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theme/theme53.xml" ContentType="application/vnd.openxmlformats-officedocument.theme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54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theme/theme55.xml" ContentType="application/vnd.openxmlformats-officedocument.theme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theme/theme56.xml" ContentType="application/vnd.openxmlformats-officedocument.theme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theme/theme57.xml" ContentType="application/vnd.openxmlformats-officedocument.theme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theme/theme58.xml" ContentType="application/vnd.openxmlformats-officedocument.theme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theme/theme59.xml" ContentType="application/vnd.openxmlformats-officedocument.theme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theme/theme60.xml" ContentType="application/vnd.openxmlformats-officedocument.theme+xml"/>
  <Override PartName="/ppt/theme/theme61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  <p:sldMasterId id="2147483720" r:id="rId4"/>
    <p:sldMasterId id="2147483732" r:id="rId5"/>
    <p:sldMasterId id="2147483744" r:id="rId6"/>
    <p:sldMasterId id="2147483756" r:id="rId7"/>
    <p:sldMasterId id="2147483768" r:id="rId8"/>
    <p:sldMasterId id="2147483780" r:id="rId9"/>
    <p:sldMasterId id="2147483792" r:id="rId10"/>
    <p:sldMasterId id="2147483804" r:id="rId11"/>
    <p:sldMasterId id="2147483816" r:id="rId12"/>
    <p:sldMasterId id="2147483864" r:id="rId13"/>
    <p:sldMasterId id="2147483876" r:id="rId14"/>
    <p:sldMasterId id="2147483888" r:id="rId15"/>
    <p:sldMasterId id="2147483900" r:id="rId16"/>
    <p:sldMasterId id="2147483912" r:id="rId17"/>
    <p:sldMasterId id="2147483924" r:id="rId18"/>
    <p:sldMasterId id="2147483936" r:id="rId19"/>
    <p:sldMasterId id="2147483948" r:id="rId20"/>
    <p:sldMasterId id="2147483960" r:id="rId21"/>
    <p:sldMasterId id="2147483972" r:id="rId22"/>
    <p:sldMasterId id="2147483984" r:id="rId23"/>
    <p:sldMasterId id="2147483996" r:id="rId24"/>
    <p:sldMasterId id="2147484008" r:id="rId25"/>
    <p:sldMasterId id="2147484020" r:id="rId26"/>
    <p:sldMasterId id="2147484032" r:id="rId27"/>
    <p:sldMasterId id="2147484044" r:id="rId28"/>
    <p:sldMasterId id="2147484056" r:id="rId29"/>
    <p:sldMasterId id="2147484068" r:id="rId30"/>
    <p:sldMasterId id="2147484080" r:id="rId31"/>
    <p:sldMasterId id="2147484092" r:id="rId32"/>
    <p:sldMasterId id="2147484104" r:id="rId33"/>
    <p:sldMasterId id="2147484116" r:id="rId34"/>
    <p:sldMasterId id="2147484128" r:id="rId35"/>
    <p:sldMasterId id="2147484140" r:id="rId36"/>
    <p:sldMasterId id="2147484152" r:id="rId37"/>
    <p:sldMasterId id="2147484164" r:id="rId38"/>
    <p:sldMasterId id="2147484176" r:id="rId39"/>
    <p:sldMasterId id="2147484188" r:id="rId40"/>
    <p:sldMasterId id="2147484200" r:id="rId41"/>
    <p:sldMasterId id="2147484212" r:id="rId42"/>
    <p:sldMasterId id="2147484224" r:id="rId43"/>
    <p:sldMasterId id="2147484236" r:id="rId44"/>
    <p:sldMasterId id="2147484248" r:id="rId45"/>
    <p:sldMasterId id="2147484260" r:id="rId46"/>
    <p:sldMasterId id="2147484272" r:id="rId47"/>
    <p:sldMasterId id="2147484284" r:id="rId48"/>
    <p:sldMasterId id="2147484296" r:id="rId49"/>
    <p:sldMasterId id="2147484308" r:id="rId50"/>
    <p:sldMasterId id="2147484320" r:id="rId51"/>
    <p:sldMasterId id="2147484332" r:id="rId52"/>
    <p:sldMasterId id="2147484344" r:id="rId53"/>
    <p:sldMasterId id="2147484356" r:id="rId54"/>
    <p:sldMasterId id="2147484368" r:id="rId55"/>
    <p:sldMasterId id="2147484380" r:id="rId56"/>
    <p:sldMasterId id="2147484392" r:id="rId57"/>
    <p:sldMasterId id="2147484404" r:id="rId58"/>
    <p:sldMasterId id="2147484416" r:id="rId59"/>
    <p:sldMasterId id="2147484428" r:id="rId60"/>
  </p:sldMasterIdLst>
  <p:notesMasterIdLst>
    <p:notesMasterId r:id="rId133"/>
  </p:notesMasterIdLst>
  <p:sldIdLst>
    <p:sldId id="259" r:id="rId61"/>
    <p:sldId id="260" r:id="rId62"/>
    <p:sldId id="261" r:id="rId63"/>
    <p:sldId id="262" r:id="rId64"/>
    <p:sldId id="263" r:id="rId65"/>
    <p:sldId id="264" r:id="rId66"/>
    <p:sldId id="265" r:id="rId67"/>
    <p:sldId id="266" r:id="rId68"/>
    <p:sldId id="267" r:id="rId69"/>
    <p:sldId id="268" r:id="rId70"/>
    <p:sldId id="269" r:id="rId71"/>
    <p:sldId id="270" r:id="rId72"/>
    <p:sldId id="333" r:id="rId73"/>
    <p:sldId id="274" r:id="rId74"/>
    <p:sldId id="334" r:id="rId75"/>
    <p:sldId id="275" r:id="rId76"/>
    <p:sldId id="276" r:id="rId77"/>
    <p:sldId id="277" r:id="rId78"/>
    <p:sldId id="278" r:id="rId79"/>
    <p:sldId id="279" r:id="rId80"/>
    <p:sldId id="280" r:id="rId81"/>
    <p:sldId id="281" r:id="rId82"/>
    <p:sldId id="282" r:id="rId83"/>
    <p:sldId id="283" r:id="rId84"/>
    <p:sldId id="284" r:id="rId85"/>
    <p:sldId id="285" r:id="rId86"/>
    <p:sldId id="286" r:id="rId87"/>
    <p:sldId id="287" r:id="rId88"/>
    <p:sldId id="288" r:id="rId89"/>
    <p:sldId id="289" r:id="rId90"/>
    <p:sldId id="290" r:id="rId91"/>
    <p:sldId id="291" r:id="rId92"/>
    <p:sldId id="292" r:id="rId93"/>
    <p:sldId id="293" r:id="rId94"/>
    <p:sldId id="294" r:id="rId95"/>
    <p:sldId id="295" r:id="rId96"/>
    <p:sldId id="296" r:id="rId97"/>
    <p:sldId id="297" r:id="rId98"/>
    <p:sldId id="298" r:id="rId99"/>
    <p:sldId id="299" r:id="rId100"/>
    <p:sldId id="300" r:id="rId101"/>
    <p:sldId id="301" r:id="rId102"/>
    <p:sldId id="302" r:id="rId103"/>
    <p:sldId id="303" r:id="rId104"/>
    <p:sldId id="304" r:id="rId105"/>
    <p:sldId id="305" r:id="rId106"/>
    <p:sldId id="306" r:id="rId107"/>
    <p:sldId id="307" r:id="rId108"/>
    <p:sldId id="308" r:id="rId109"/>
    <p:sldId id="309" r:id="rId110"/>
    <p:sldId id="310" r:id="rId111"/>
    <p:sldId id="311" r:id="rId112"/>
    <p:sldId id="312" r:id="rId113"/>
    <p:sldId id="313" r:id="rId114"/>
    <p:sldId id="315" r:id="rId115"/>
    <p:sldId id="316" r:id="rId116"/>
    <p:sldId id="317" r:id="rId117"/>
    <p:sldId id="318" r:id="rId118"/>
    <p:sldId id="319" r:id="rId119"/>
    <p:sldId id="320" r:id="rId120"/>
    <p:sldId id="321" r:id="rId121"/>
    <p:sldId id="322" r:id="rId122"/>
    <p:sldId id="323" r:id="rId123"/>
    <p:sldId id="324" r:id="rId124"/>
    <p:sldId id="325" r:id="rId125"/>
    <p:sldId id="326" r:id="rId126"/>
    <p:sldId id="327" r:id="rId127"/>
    <p:sldId id="328" r:id="rId128"/>
    <p:sldId id="329" r:id="rId129"/>
    <p:sldId id="330" r:id="rId130"/>
    <p:sldId id="331" r:id="rId131"/>
    <p:sldId id="332" r:id="rId1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424" autoAdjust="0"/>
  </p:normalViewPr>
  <p:slideViewPr>
    <p:cSldViewPr>
      <p:cViewPr>
        <p:scale>
          <a:sx n="82" d="100"/>
          <a:sy n="82" d="100"/>
        </p:scale>
        <p:origin x="-2370" y="-74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57.xml"/><Relationship Id="rId21" Type="http://schemas.openxmlformats.org/officeDocument/2006/relationships/slideMaster" Target="slideMasters/slideMaster21.xml"/><Relationship Id="rId42" Type="http://schemas.openxmlformats.org/officeDocument/2006/relationships/slideMaster" Target="slideMasters/slideMaster42.xml"/><Relationship Id="rId47" Type="http://schemas.openxmlformats.org/officeDocument/2006/relationships/slideMaster" Target="slideMasters/slideMaster47.xml"/><Relationship Id="rId63" Type="http://schemas.openxmlformats.org/officeDocument/2006/relationships/slide" Target="slides/slide3.xml"/><Relationship Id="rId68" Type="http://schemas.openxmlformats.org/officeDocument/2006/relationships/slide" Target="slides/slide8.xml"/><Relationship Id="rId84" Type="http://schemas.openxmlformats.org/officeDocument/2006/relationships/slide" Target="slides/slide24.xml"/><Relationship Id="rId89" Type="http://schemas.openxmlformats.org/officeDocument/2006/relationships/slide" Target="slides/slide29.xml"/><Relationship Id="rId112" Type="http://schemas.openxmlformats.org/officeDocument/2006/relationships/slide" Target="slides/slide52.xml"/><Relationship Id="rId133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47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Master" Target="slideMasters/slideMaster53.xml"/><Relationship Id="rId58" Type="http://schemas.openxmlformats.org/officeDocument/2006/relationships/slideMaster" Target="slideMasters/slideMaster58.xml"/><Relationship Id="rId74" Type="http://schemas.openxmlformats.org/officeDocument/2006/relationships/slide" Target="slides/slide14.xml"/><Relationship Id="rId79" Type="http://schemas.openxmlformats.org/officeDocument/2006/relationships/slide" Target="slides/slide19.xml"/><Relationship Id="rId102" Type="http://schemas.openxmlformats.org/officeDocument/2006/relationships/slide" Target="slides/slide42.xml"/><Relationship Id="rId123" Type="http://schemas.openxmlformats.org/officeDocument/2006/relationships/slide" Target="slides/slide63.xml"/><Relationship Id="rId128" Type="http://schemas.openxmlformats.org/officeDocument/2006/relationships/slide" Target="slides/slide68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30.xml"/><Relationship Id="rId95" Type="http://schemas.openxmlformats.org/officeDocument/2006/relationships/slide" Target="slides/slide35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Master" Target="slideMasters/slideMaster48.xml"/><Relationship Id="rId56" Type="http://schemas.openxmlformats.org/officeDocument/2006/relationships/slideMaster" Target="slideMasters/slideMaster56.xml"/><Relationship Id="rId64" Type="http://schemas.openxmlformats.org/officeDocument/2006/relationships/slide" Target="slides/slide4.xml"/><Relationship Id="rId69" Type="http://schemas.openxmlformats.org/officeDocument/2006/relationships/slide" Target="slides/slide9.xml"/><Relationship Id="rId77" Type="http://schemas.openxmlformats.org/officeDocument/2006/relationships/slide" Target="slides/slide17.xml"/><Relationship Id="rId100" Type="http://schemas.openxmlformats.org/officeDocument/2006/relationships/slide" Target="slides/slide40.xml"/><Relationship Id="rId105" Type="http://schemas.openxmlformats.org/officeDocument/2006/relationships/slide" Target="slides/slide45.xml"/><Relationship Id="rId113" Type="http://schemas.openxmlformats.org/officeDocument/2006/relationships/slide" Target="slides/slide53.xml"/><Relationship Id="rId118" Type="http://schemas.openxmlformats.org/officeDocument/2006/relationships/slide" Target="slides/slide58.xml"/><Relationship Id="rId126" Type="http://schemas.openxmlformats.org/officeDocument/2006/relationships/slide" Target="slides/slide66.xml"/><Relationship Id="rId13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Master" Target="slideMasters/slideMaster51.xml"/><Relationship Id="rId72" Type="http://schemas.openxmlformats.org/officeDocument/2006/relationships/slide" Target="slides/slide12.xml"/><Relationship Id="rId80" Type="http://schemas.openxmlformats.org/officeDocument/2006/relationships/slide" Target="slides/slide20.xml"/><Relationship Id="rId85" Type="http://schemas.openxmlformats.org/officeDocument/2006/relationships/slide" Target="slides/slide25.xml"/><Relationship Id="rId93" Type="http://schemas.openxmlformats.org/officeDocument/2006/relationships/slide" Target="slides/slide33.xml"/><Relationship Id="rId98" Type="http://schemas.openxmlformats.org/officeDocument/2006/relationships/slide" Target="slides/slide38.xml"/><Relationship Id="rId121" Type="http://schemas.openxmlformats.org/officeDocument/2006/relationships/slide" Target="slides/slide6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Master" Target="slideMasters/slideMaster46.xml"/><Relationship Id="rId59" Type="http://schemas.openxmlformats.org/officeDocument/2006/relationships/slideMaster" Target="slideMasters/slideMaster59.xml"/><Relationship Id="rId67" Type="http://schemas.openxmlformats.org/officeDocument/2006/relationships/slide" Target="slides/slide7.xml"/><Relationship Id="rId103" Type="http://schemas.openxmlformats.org/officeDocument/2006/relationships/slide" Target="slides/slide43.xml"/><Relationship Id="rId108" Type="http://schemas.openxmlformats.org/officeDocument/2006/relationships/slide" Target="slides/slide48.xml"/><Relationship Id="rId116" Type="http://schemas.openxmlformats.org/officeDocument/2006/relationships/slide" Target="slides/slide56.xml"/><Relationship Id="rId124" Type="http://schemas.openxmlformats.org/officeDocument/2006/relationships/slide" Target="slides/slide64.xml"/><Relationship Id="rId129" Type="http://schemas.openxmlformats.org/officeDocument/2006/relationships/slide" Target="slides/slide69.xml"/><Relationship Id="rId13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Master" Target="slideMasters/slideMaster54.xml"/><Relationship Id="rId62" Type="http://schemas.openxmlformats.org/officeDocument/2006/relationships/slide" Target="slides/slide2.xml"/><Relationship Id="rId70" Type="http://schemas.openxmlformats.org/officeDocument/2006/relationships/slide" Target="slides/slide10.xml"/><Relationship Id="rId75" Type="http://schemas.openxmlformats.org/officeDocument/2006/relationships/slide" Target="slides/slide15.xml"/><Relationship Id="rId83" Type="http://schemas.openxmlformats.org/officeDocument/2006/relationships/slide" Target="slides/slide23.xml"/><Relationship Id="rId88" Type="http://schemas.openxmlformats.org/officeDocument/2006/relationships/slide" Target="slides/slide28.xml"/><Relationship Id="rId91" Type="http://schemas.openxmlformats.org/officeDocument/2006/relationships/slide" Target="slides/slide31.xml"/><Relationship Id="rId96" Type="http://schemas.openxmlformats.org/officeDocument/2006/relationships/slide" Target="slides/slide36.xml"/><Relationship Id="rId111" Type="http://schemas.openxmlformats.org/officeDocument/2006/relationships/slide" Target="slides/slide51.xml"/><Relationship Id="rId132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Master" Target="slideMasters/slideMaster49.xml"/><Relationship Id="rId57" Type="http://schemas.openxmlformats.org/officeDocument/2006/relationships/slideMaster" Target="slideMasters/slideMaster57.xml"/><Relationship Id="rId106" Type="http://schemas.openxmlformats.org/officeDocument/2006/relationships/slide" Target="slides/slide46.xml"/><Relationship Id="rId114" Type="http://schemas.openxmlformats.org/officeDocument/2006/relationships/slide" Target="slides/slide54.xml"/><Relationship Id="rId119" Type="http://schemas.openxmlformats.org/officeDocument/2006/relationships/slide" Target="slides/slide59.xml"/><Relationship Id="rId127" Type="http://schemas.openxmlformats.org/officeDocument/2006/relationships/slide" Target="slides/slide67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Master" Target="slideMasters/slideMaster52.xml"/><Relationship Id="rId60" Type="http://schemas.openxmlformats.org/officeDocument/2006/relationships/slideMaster" Target="slideMasters/slideMaster60.xml"/><Relationship Id="rId65" Type="http://schemas.openxmlformats.org/officeDocument/2006/relationships/slide" Target="slides/slide5.xml"/><Relationship Id="rId73" Type="http://schemas.openxmlformats.org/officeDocument/2006/relationships/slide" Target="slides/slide13.xml"/><Relationship Id="rId78" Type="http://schemas.openxmlformats.org/officeDocument/2006/relationships/slide" Target="slides/slide18.xml"/><Relationship Id="rId81" Type="http://schemas.openxmlformats.org/officeDocument/2006/relationships/slide" Target="slides/slide21.xml"/><Relationship Id="rId86" Type="http://schemas.openxmlformats.org/officeDocument/2006/relationships/slide" Target="slides/slide26.xml"/><Relationship Id="rId94" Type="http://schemas.openxmlformats.org/officeDocument/2006/relationships/slide" Target="slides/slide34.xml"/><Relationship Id="rId99" Type="http://schemas.openxmlformats.org/officeDocument/2006/relationships/slide" Target="slides/slide39.xml"/><Relationship Id="rId101" Type="http://schemas.openxmlformats.org/officeDocument/2006/relationships/slide" Target="slides/slide41.xml"/><Relationship Id="rId122" Type="http://schemas.openxmlformats.org/officeDocument/2006/relationships/slide" Target="slides/slide62.xml"/><Relationship Id="rId130" Type="http://schemas.openxmlformats.org/officeDocument/2006/relationships/slide" Target="slides/slide70.xml"/><Relationship Id="rId13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Relationship Id="rId109" Type="http://schemas.openxmlformats.org/officeDocument/2006/relationships/slide" Target="slides/slide49.xml"/><Relationship Id="rId34" Type="http://schemas.openxmlformats.org/officeDocument/2006/relationships/slideMaster" Target="slideMasters/slideMaster34.xml"/><Relationship Id="rId50" Type="http://schemas.openxmlformats.org/officeDocument/2006/relationships/slideMaster" Target="slideMasters/slideMaster50.xml"/><Relationship Id="rId55" Type="http://schemas.openxmlformats.org/officeDocument/2006/relationships/slideMaster" Target="slideMasters/slideMaster55.xml"/><Relationship Id="rId76" Type="http://schemas.openxmlformats.org/officeDocument/2006/relationships/slide" Target="slides/slide16.xml"/><Relationship Id="rId97" Type="http://schemas.openxmlformats.org/officeDocument/2006/relationships/slide" Target="slides/slide37.xml"/><Relationship Id="rId104" Type="http://schemas.openxmlformats.org/officeDocument/2006/relationships/slide" Target="slides/slide44.xml"/><Relationship Id="rId120" Type="http://schemas.openxmlformats.org/officeDocument/2006/relationships/slide" Target="slides/slide60.xml"/><Relationship Id="rId125" Type="http://schemas.openxmlformats.org/officeDocument/2006/relationships/slide" Target="slides/slide65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11.xml"/><Relationship Id="rId92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66" Type="http://schemas.openxmlformats.org/officeDocument/2006/relationships/slide" Target="slides/slide6.xml"/><Relationship Id="rId87" Type="http://schemas.openxmlformats.org/officeDocument/2006/relationships/slide" Target="slides/slide27.xml"/><Relationship Id="rId110" Type="http://schemas.openxmlformats.org/officeDocument/2006/relationships/slide" Target="slides/slide50.xml"/><Relationship Id="rId115" Type="http://schemas.openxmlformats.org/officeDocument/2006/relationships/slide" Target="slides/slide55.xml"/><Relationship Id="rId131" Type="http://schemas.openxmlformats.org/officeDocument/2006/relationships/slide" Target="slides/slide71.xml"/><Relationship Id="rId136" Type="http://schemas.openxmlformats.org/officeDocument/2006/relationships/theme" Target="theme/theme1.xml"/><Relationship Id="rId61" Type="http://schemas.openxmlformats.org/officeDocument/2006/relationships/slide" Target="slides/slide1.xml"/><Relationship Id="rId82" Type="http://schemas.openxmlformats.org/officeDocument/2006/relationships/slide" Target="slides/slide22.xml"/><Relationship Id="rId19" Type="http://schemas.openxmlformats.org/officeDocument/2006/relationships/slideMaster" Target="slideMasters/slideMaster1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Численность постоянного населения на 1 января, чел.</a:t>
            </a:r>
          </a:p>
        </c:rich>
      </c:tx>
      <c:layout>
        <c:manualLayout>
          <c:xMode val="edge"/>
          <c:yMode val="edge"/>
          <c:x val="0.1564082748975604"/>
          <c:y val="2.86004257785171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8735910130355887"/>
          <c:y val="0.21968692667781659"/>
          <c:w val="0.7758972961337629"/>
          <c:h val="0.6398290580325909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Численность постоянного населения на 1 января, чел.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8100000" scaled="1"/>
              <a:tileRect/>
            </a:gradFill>
            <a:ln w="6350" cap="flat" cmpd="sng" algn="ctr">
              <a:solidFill>
                <a:schemeClr val="accent3"/>
              </a:solidFill>
              <a:prstDash val="solid"/>
              <a:miter lim="800000"/>
            </a:ln>
            <a:effectLst/>
          </c:spPr>
          <c:invertIfNegative val="0"/>
          <c:dLbls>
            <c:txPr>
              <a:bodyPr/>
              <a:lstStyle/>
              <a:p>
                <a:pPr>
                  <a:defRPr sz="10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15579</c:v>
                </c:pt>
                <c:pt idx="1">
                  <c:v>15529</c:v>
                </c:pt>
                <c:pt idx="2">
                  <c:v>15505</c:v>
                </c:pt>
                <c:pt idx="3">
                  <c:v>15484</c:v>
                </c:pt>
                <c:pt idx="4">
                  <c:v>15452</c:v>
                </c:pt>
                <c:pt idx="5">
                  <c:v>15423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4901632"/>
        <c:axId val="124908672"/>
      </c:barChart>
      <c:catAx>
        <c:axId val="1249016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24908672"/>
        <c:crossesAt val="15300"/>
        <c:auto val="1"/>
        <c:lblAlgn val="ctr"/>
        <c:lblOffset val="100"/>
        <c:noMultiLvlLbl val="0"/>
      </c:catAx>
      <c:valAx>
        <c:axId val="124908672"/>
        <c:scaling>
          <c:orientation val="minMax"/>
          <c:max val="15625"/>
          <c:min val="15400"/>
        </c:scaling>
        <c:delete val="0"/>
        <c:axPos val="l"/>
        <c:majorGridlines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24901632"/>
        <c:crosses val="autoZero"/>
        <c:crossBetween val="between"/>
        <c:majorUnit val="75"/>
        <c:min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chemeClr val="accent1">
                    <a:lumMod val="75000"/>
                  </a:schemeClr>
                </a:solidFill>
              </a:defRPr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Доля финансовой поддержки сельских поселений в расходах бюджета МО «</a:t>
            </a:r>
            <a:r>
              <a:rPr lang="ru-RU" sz="1400" dirty="0" err="1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1578509006532182"/>
          <c:y val="1.5356071547605819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995008379350652"/>
          <c:y val="0.36121597600266636"/>
          <c:w val="0.68834845070124484"/>
          <c:h val="0.5823458504610599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</c:v>
                </c:pt>
                <c:pt idx="1">
                  <c:v>89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Структура районного фонда финансовой поддержки поселений</a:t>
            </a:r>
          </a:p>
        </c:rich>
      </c:tx>
      <c:layout>
        <c:manualLayout>
          <c:xMode val="edge"/>
          <c:yMode val="edge"/>
          <c:x val="0.15277838742526176"/>
          <c:y val="5.6403989300334153E-3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530326695726617E-2"/>
          <c:y val="0.28626092827292693"/>
          <c:w val="0.75012671568450806"/>
          <c:h val="0.6730384658114910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1"/>
            <c:bubble3D val="0"/>
            <c:explosion val="54"/>
          </c:dPt>
          <c:cat>
            <c:strRef>
              <c:f>Лист1!$A$2:$A$3</c:f>
              <c:strCache>
                <c:ptCount val="2"/>
                <c:pt idx="0">
                  <c:v>Областная субвенция</c:v>
                </c:pt>
                <c:pt idx="1">
                  <c:v>Районная дотация на выравнивание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15544.1</c:v>
                </c:pt>
                <c:pt idx="1">
                  <c:v>92056.6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62455995768297723"/>
          <c:y val="0.23179208720398589"/>
          <c:w val="0.35987813128557855"/>
          <c:h val="0.72770867339526379"/>
        </c:manualLayout>
      </c:layout>
      <c:overlay val="0"/>
      <c:txPr>
        <a:bodyPr/>
        <a:lstStyle/>
        <a:p>
          <a:pPr>
            <a:defRPr sz="1400" baseline="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84191784958367"/>
          <c:y val="5.5920175536051553E-2"/>
          <c:w val="0.86328548964644969"/>
          <c:h val="0.7697391262081994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Лист1!$B$2:$B$5</c:f>
              <c:strCache>
                <c:ptCount val="1"/>
                <c:pt idx="0">
                  <c:v>39 016,0 40 351,8 40 217,5 40 251,3</c:v>
                </c:pt>
              </c:strCache>
            </c:strRef>
          </c:tx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r>
                      <a:rPr lang="ru-RU" smtClean="0"/>
                      <a:t>8</a:t>
                    </a:r>
                    <a:r>
                      <a:rPr lang="en-US" smtClean="0"/>
                      <a:t> </a:t>
                    </a:r>
                    <a:r>
                      <a:rPr lang="ru-RU" smtClean="0"/>
                      <a:t>533,4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Лист1!$A$2:$A$5</c:f>
              <c:strCache>
                <c:ptCount val="4"/>
                <c:pt idx="0">
                  <c:v>2022 г. (факт)</c:v>
                </c:pt>
                <c:pt idx="1">
                  <c:v>2023 г. (оценка)</c:v>
                </c:pt>
                <c:pt idx="2">
                  <c:v>2024 г. (план)</c:v>
                </c:pt>
                <c:pt idx="3">
                  <c:v>2025 г. (план)</c:v>
                </c:pt>
              </c:strCache>
            </c:strRef>
          </c:cat>
          <c:val>
            <c:numRef>
              <c:f>Лист1!$B$2:$B$5</c:f>
              <c:numCache>
                <c:formatCode>#,##0.0</c:formatCode>
                <c:ptCount val="4"/>
                <c:pt idx="0">
                  <c:v>39016</c:v>
                </c:pt>
                <c:pt idx="1">
                  <c:v>40351.800000000003</c:v>
                </c:pt>
                <c:pt idx="2">
                  <c:v>40217.5</c:v>
                </c:pt>
                <c:pt idx="3">
                  <c:v>40251.300000000003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тыс.руб.</c:v>
                </c:pt>
              </c:strCache>
            </c:strRef>
          </c:tx>
          <c:invertIfNegative val="0"/>
          <c:dLbls>
            <c:delete val="1"/>
          </c:dLbls>
          <c:val>
            <c:numLit>
              <c:formatCode>\О\с\н\о\в\н\о\й</c:formatCode>
              <c:ptCount val="1"/>
              <c:pt idx="0">
                <c:v>1</c:v>
              </c:pt>
            </c:numLit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cone"/>
        <c:axId val="284471296"/>
        <c:axId val="284473216"/>
        <c:axId val="0"/>
      </c:bar3DChart>
      <c:catAx>
        <c:axId val="284471296"/>
        <c:scaling>
          <c:orientation val="minMax"/>
        </c:scaling>
        <c:delete val="0"/>
        <c:axPos val="b"/>
        <c:numFmt formatCode="\О\с\н\о\в\н\о\й" sourceLinked="1"/>
        <c:majorTickMark val="none"/>
        <c:minorTickMark val="none"/>
        <c:tickLblPos val="nextTo"/>
        <c:crossAx val="284473216"/>
        <c:crosses val="autoZero"/>
        <c:auto val="1"/>
        <c:lblAlgn val="ctr"/>
        <c:lblOffset val="100"/>
        <c:noMultiLvlLbl val="0"/>
      </c:catAx>
      <c:valAx>
        <c:axId val="284473216"/>
        <c:scaling>
          <c:orientation val="minMax"/>
        </c:scaling>
        <c:delete val="0"/>
        <c:axPos val="l"/>
        <c:majorGridlines/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crossAx val="284471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0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1200">
                <a:latin typeface="Times New Roman" pitchFamily="18" charset="0"/>
                <a:cs typeface="Times New Roman" pitchFamily="18" charset="0"/>
              </a:rPr>
              <a:t>Оборот розничной торговли, млн. руб.</a:t>
            </a:r>
          </a:p>
        </c:rich>
      </c:tx>
      <c:layout>
        <c:manualLayout>
          <c:xMode val="edge"/>
          <c:yMode val="edge"/>
          <c:x val="0.25322716667844991"/>
          <c:y val="3.11239927589744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9527160380872713"/>
          <c:y val="0.19890224633437564"/>
          <c:w val="0.77184350317664963"/>
          <c:h val="0.695954139641779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3">
                    <a:lumMod val="75000"/>
                    <a:tint val="66000"/>
                    <a:satMod val="160000"/>
                  </a:schemeClr>
                </a:gs>
                <a:gs pos="50000">
                  <a:schemeClr val="accent3">
                    <a:lumMod val="75000"/>
                    <a:tint val="44500"/>
                    <a:satMod val="160000"/>
                  </a:schemeClr>
                </a:gs>
                <a:gs pos="100000">
                  <a:schemeClr val="accent3">
                    <a:lumMod val="75000"/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0374664252991498E-2"/>
                  <c:y val="-3.0864626152649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-3.5273858460171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>
                    <a:latin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874.5</c:v>
                </c:pt>
                <c:pt idx="1">
                  <c:v>902.5</c:v>
                </c:pt>
                <c:pt idx="2">
                  <c:v>935.9</c:v>
                </c:pt>
                <c:pt idx="3">
                  <c:v>972.4</c:v>
                </c:pt>
                <c:pt idx="4">
                  <c:v>1011.1</c:v>
                </c:pt>
                <c:pt idx="5">
                  <c:v>1032.2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631232"/>
        <c:axId val="232503168"/>
      </c:barChart>
      <c:catAx>
        <c:axId val="183631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232503168"/>
        <c:crosses val="autoZero"/>
        <c:auto val="1"/>
        <c:lblAlgn val="ctr"/>
        <c:lblOffset val="100"/>
        <c:noMultiLvlLbl val="0"/>
      </c:catAx>
      <c:valAx>
        <c:axId val="232503168"/>
        <c:scaling>
          <c:orientation val="minMax"/>
          <c:min val="8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83631232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200" baseline="0">
                <a:latin typeface="Times New Roman" pitchFamily="18" charset="0"/>
              </a:defRPr>
            </a:pPr>
            <a:r>
              <a:rPr lang="ru-RU" sz="1200" baseline="0" dirty="0" smtClean="0">
                <a:latin typeface="Times New Roman" pitchFamily="18" charset="0"/>
              </a:rPr>
              <a:t>Среднемесячная начисленная заработная плата, руб.</a:t>
            </a:r>
            <a:endParaRPr lang="ru-RU" sz="1200" baseline="0" dirty="0">
              <a:latin typeface="Times New Roman" pitchFamily="18" charset="0"/>
            </a:endParaRPr>
          </a:p>
        </c:rich>
      </c:tx>
      <c:layout>
        <c:manualLayout>
          <c:xMode val="edge"/>
          <c:yMode val="edge"/>
          <c:x val="0.25287114067935806"/>
          <c:y val="2.939488205014257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0070C0">
                    <a:shade val="30000"/>
                    <a:satMod val="115000"/>
                  </a:srgbClr>
                </a:gs>
                <a:gs pos="50000">
                  <a:srgbClr val="0070C0">
                    <a:shade val="67500"/>
                    <a:satMod val="115000"/>
                  </a:srgbClr>
                </a:gs>
                <a:gs pos="100000">
                  <a:srgbClr val="0070C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0"/>
          <c:dLbls>
            <c:txPr>
              <a:bodyPr/>
              <a:lstStyle/>
              <a:p>
                <a:pPr>
                  <a:defRPr sz="1000" baseline="0">
                    <a:latin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37952</c:v>
                </c:pt>
                <c:pt idx="1">
                  <c:v>40342</c:v>
                </c:pt>
                <c:pt idx="2">
                  <c:v>42844</c:v>
                </c:pt>
                <c:pt idx="3">
                  <c:v>45671</c:v>
                </c:pt>
                <c:pt idx="4">
                  <c:v>48685</c:v>
                </c:pt>
                <c:pt idx="5">
                  <c:v>51471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8991488"/>
        <c:axId val="178993024"/>
      </c:barChart>
      <c:catAx>
        <c:axId val="178991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78993024"/>
        <c:crosses val="autoZero"/>
        <c:auto val="1"/>
        <c:lblAlgn val="ctr"/>
        <c:lblOffset val="100"/>
        <c:noMultiLvlLbl val="0"/>
      </c:catAx>
      <c:valAx>
        <c:axId val="178993024"/>
        <c:scaling>
          <c:orientation val="minMax"/>
          <c:max val="60000"/>
          <c:min val="30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78991488"/>
        <c:crosses val="autoZero"/>
        <c:crossBetween val="between"/>
        <c:majorUnit val="10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aseline="0">
                <a:latin typeface="Times New Roman" pitchFamily="18" charset="0"/>
              </a:defRPr>
            </a:pPr>
            <a:r>
              <a:rPr lang="ru-RU" sz="1100" baseline="0" dirty="0" smtClean="0">
                <a:latin typeface="Times New Roman" pitchFamily="18" charset="0"/>
              </a:rPr>
              <a:t>Среднесписочная численность работников, чел.</a:t>
            </a:r>
            <a:endParaRPr lang="ru-RU" sz="1100" baseline="0" dirty="0">
              <a:latin typeface="Times New Roman" pitchFamily="18" charset="0"/>
            </a:endParaRPr>
          </a:p>
        </c:rich>
      </c:tx>
      <c:layout>
        <c:manualLayout>
          <c:xMode val="edge"/>
          <c:yMode val="edge"/>
          <c:x val="0.16863351661136183"/>
          <c:y val="2.71337469389964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944117320297746"/>
          <c:y val="0.1800210161908706"/>
          <c:w val="0.75942895233862906"/>
          <c:h val="0.668610064910901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</c:spPr>
          <c:invertIfNegative val="0"/>
          <c:dLbls>
            <c:dLbl>
              <c:idx val="2"/>
              <c:layout>
                <c:manualLayout>
                  <c:x val="-3.5273858460171093E-3"/>
                  <c:y val="-3.16560380954958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>
                    <a:latin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2369</c:v>
                </c:pt>
                <c:pt idx="1">
                  <c:v>2380</c:v>
                </c:pt>
                <c:pt idx="2">
                  <c:v>2390</c:v>
                </c:pt>
                <c:pt idx="3">
                  <c:v>2400</c:v>
                </c:pt>
                <c:pt idx="4">
                  <c:v>2410</c:v>
                </c:pt>
                <c:pt idx="5">
                  <c:v>2420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025792"/>
        <c:axId val="179027328"/>
      </c:barChart>
      <c:catAx>
        <c:axId val="1790257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79027328"/>
        <c:crosses val="autoZero"/>
        <c:auto val="1"/>
        <c:lblAlgn val="ctr"/>
        <c:lblOffset val="100"/>
        <c:noMultiLvlLbl val="0"/>
      </c:catAx>
      <c:valAx>
        <c:axId val="179027328"/>
        <c:scaling>
          <c:orientation val="minMax"/>
          <c:max val="2450"/>
          <c:min val="23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79025792"/>
        <c:crosses val="autoZero"/>
        <c:crossBetween val="between"/>
        <c:majorUnit val="50"/>
      </c:valAx>
    </c:plotArea>
    <c:legend>
      <c:legendPos val="r"/>
      <c:legendEntry>
        <c:idx val="0"/>
        <c:delete val="1"/>
      </c:legendEntry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aseline="0">
                <a:latin typeface="Times New Roman" pitchFamily="18" charset="0"/>
              </a:defRPr>
            </a:pPr>
            <a:r>
              <a:rPr lang="ru-RU" sz="1200" baseline="0" dirty="0" smtClean="0">
                <a:latin typeface="Times New Roman" pitchFamily="18" charset="0"/>
              </a:rPr>
              <a:t>Объем инвестиций в основной капитал, тыс. руб.</a:t>
            </a:r>
            <a:endParaRPr lang="ru-RU" sz="1200" baseline="0" dirty="0">
              <a:latin typeface="Times New Roman" pitchFamily="18" charset="0"/>
            </a:endParaRPr>
          </a:p>
        </c:rich>
      </c:tx>
      <c:layout>
        <c:manualLayout>
          <c:xMode val="edge"/>
          <c:yMode val="edge"/>
          <c:x val="0.13802289136742585"/>
          <c:y val="2.5810140336710554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c:spPr>
          <c:invertIfNegative val="0"/>
          <c:dLbls>
            <c:dLbl>
              <c:idx val="1"/>
              <c:layout>
                <c:manualLayout>
                  <c:x val="-5.9479553903345724E-3"/>
                  <c:y val="-3.58007547052798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00" baseline="0">
                    <a:latin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642.79999999999995</c:v>
                </c:pt>
                <c:pt idx="1">
                  <c:v>675.6</c:v>
                </c:pt>
                <c:pt idx="2">
                  <c:v>711.4</c:v>
                </c:pt>
                <c:pt idx="3">
                  <c:v>750.5</c:v>
                </c:pt>
                <c:pt idx="4">
                  <c:v>792.5</c:v>
                </c:pt>
                <c:pt idx="5">
                  <c:v>834.5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9115136"/>
        <c:axId val="179116672"/>
      </c:barChart>
      <c:catAx>
        <c:axId val="17911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79116672"/>
        <c:crosses val="autoZero"/>
        <c:auto val="1"/>
        <c:lblAlgn val="ctr"/>
        <c:lblOffset val="100"/>
        <c:noMultiLvlLbl val="0"/>
      </c:catAx>
      <c:valAx>
        <c:axId val="179116672"/>
        <c:scaling>
          <c:orientation val="minMax"/>
          <c:max val="900"/>
          <c:min val="6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79115136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 sz="1200" baseline="0">
                <a:latin typeface="Times New Roman" pitchFamily="18" charset="0"/>
              </a:defRPr>
            </a:pPr>
            <a:r>
              <a:rPr lang="ru-RU" sz="1200" baseline="0" dirty="0" smtClean="0">
                <a:latin typeface="Times New Roman" pitchFamily="18" charset="0"/>
              </a:rPr>
              <a:t>Ввод в действие жилых домов, кв. м.</a:t>
            </a:r>
            <a:endParaRPr lang="ru-RU" sz="1200" baseline="0" dirty="0">
              <a:latin typeface="Times New Roman" pitchFamily="18" charset="0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362369093492534"/>
          <c:y val="0.19837136151538717"/>
          <c:w val="0.8423401298491201"/>
          <c:h val="0.672263498500166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</c:spPr>
          <c:invertIfNegative val="0"/>
          <c:dLbls>
            <c:txPr>
              <a:bodyPr/>
              <a:lstStyle/>
              <a:p>
                <a:pPr>
                  <a:defRPr sz="1000" baseline="0">
                    <a:latin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4480</c:v>
                </c:pt>
                <c:pt idx="1">
                  <c:v>4641</c:v>
                </c:pt>
                <c:pt idx="2">
                  <c:v>4836</c:v>
                </c:pt>
                <c:pt idx="3">
                  <c:v>5049</c:v>
                </c:pt>
                <c:pt idx="4">
                  <c:v>5276</c:v>
                </c:pt>
                <c:pt idx="5">
                  <c:v>5487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376512"/>
        <c:axId val="183427456"/>
      </c:barChart>
      <c:catAx>
        <c:axId val="183376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83427456"/>
        <c:crosses val="autoZero"/>
        <c:auto val="1"/>
        <c:lblAlgn val="ctr"/>
        <c:lblOffset val="100"/>
        <c:noMultiLvlLbl val="0"/>
      </c:catAx>
      <c:valAx>
        <c:axId val="183427456"/>
        <c:scaling>
          <c:orientation val="minMax"/>
          <c:max val="5500"/>
          <c:min val="40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aseline="0">
                <a:latin typeface="Times New Roman" pitchFamily="18" charset="0"/>
              </a:defRPr>
            </a:pPr>
            <a:endParaRPr lang="ru-RU"/>
          </a:p>
        </c:txPr>
        <c:crossAx val="183376512"/>
        <c:crosses val="autoZero"/>
        <c:crossBetween val="between"/>
        <c:majorUnit val="5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endParaRPr lang="ru-RU" dirty="0"/>
          </a:p>
        </c:rich>
      </c:tx>
      <c:layout/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Лист1!$A$2</c:f>
              <c:strCache>
                <c:ptCount val="1"/>
                <c:pt idx="0">
                  <c:v>неналоговые</c:v>
                </c:pt>
              </c:strCache>
            </c:strRef>
          </c:tx>
          <c:invertIfNegative val="0"/>
          <c:cat>
            <c:strRef>
              <c:f>Лист1!$B$1:$E$1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Лист1!$B$2:$E$2</c:f>
              <c:numCache>
                <c:formatCode>#,##0.0</c:formatCode>
                <c:ptCount val="4"/>
                <c:pt idx="0">
                  <c:v>12202.7</c:v>
                </c:pt>
                <c:pt idx="1">
                  <c:v>5967.1</c:v>
                </c:pt>
                <c:pt idx="2">
                  <c:v>5983.5</c:v>
                </c:pt>
                <c:pt idx="3">
                  <c:v>5994.7</c:v>
                </c:pt>
              </c:numCache>
            </c:numRef>
          </c:val>
        </c:ser>
        <c:ser>
          <c:idx val="1"/>
          <c:order val="1"/>
          <c:tx>
            <c:strRef>
              <c:f>Лист1!$A$3</c:f>
              <c:strCache>
                <c:ptCount val="1"/>
                <c:pt idx="0">
                  <c:v>налоговые</c:v>
                </c:pt>
              </c:strCache>
            </c:strRef>
          </c:tx>
          <c:invertIfNegative val="0"/>
          <c:cat>
            <c:strRef>
              <c:f>Лист1!$B$1:$E$1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Лист1!$B$3:$E$3</c:f>
              <c:numCache>
                <c:formatCode>#,##0.0</c:formatCode>
                <c:ptCount val="4"/>
                <c:pt idx="0">
                  <c:v>79628</c:v>
                </c:pt>
                <c:pt idx="1">
                  <c:v>78855.3</c:v>
                </c:pt>
                <c:pt idx="2">
                  <c:v>80648.899999999994</c:v>
                </c:pt>
                <c:pt idx="3">
                  <c:v>81645.8</c:v>
                </c:pt>
              </c:numCache>
            </c:numRef>
          </c:val>
        </c:ser>
        <c:ser>
          <c:idx val="2"/>
          <c:order val="2"/>
          <c:tx>
            <c:strRef>
              <c:f>Лист1!$A$4</c:f>
              <c:strCache>
                <c:ptCount val="1"/>
                <c:pt idx="0">
                  <c:v>безвозм-е</c:v>
                </c:pt>
              </c:strCache>
            </c:strRef>
          </c:tx>
          <c:invertIfNegative val="0"/>
          <c:cat>
            <c:strRef>
              <c:f>Лист1!$B$1:$E$1</c:f>
              <c:strCache>
                <c:ptCount val="4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</c:strCache>
            </c:strRef>
          </c:cat>
          <c:val>
            <c:numRef>
              <c:f>Лист1!$B$4:$E$4</c:f>
              <c:numCache>
                <c:formatCode>#,##0.0</c:formatCode>
                <c:ptCount val="4"/>
                <c:pt idx="0">
                  <c:v>992258</c:v>
                </c:pt>
                <c:pt idx="1">
                  <c:v>880529.9</c:v>
                </c:pt>
                <c:pt idx="2">
                  <c:v>797583.3</c:v>
                </c:pt>
                <c:pt idx="3">
                  <c:v>775756.7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overlap val="100"/>
        <c:axId val="188442112"/>
        <c:axId val="188443648"/>
      </c:barChart>
      <c:catAx>
        <c:axId val="188442112"/>
        <c:scaling>
          <c:orientation val="minMax"/>
        </c:scaling>
        <c:delete val="0"/>
        <c:axPos val="b"/>
        <c:majorTickMark val="none"/>
        <c:minorTickMark val="none"/>
        <c:tickLblPos val="nextTo"/>
        <c:crossAx val="188443648"/>
        <c:crosses val="autoZero"/>
        <c:auto val="1"/>
        <c:lblAlgn val="ctr"/>
        <c:lblOffset val="100"/>
        <c:noMultiLvlLbl val="0"/>
      </c:catAx>
      <c:valAx>
        <c:axId val="18844364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dirty="0" smtClean="0"/>
                  <a:t>тыс.рублей</a:t>
                </a:r>
                <a:endParaRPr lang="ru-RU" dirty="0"/>
              </a:p>
            </c:rich>
          </c:tx>
          <c:layout/>
          <c:overlay val="0"/>
        </c:title>
        <c:numFmt formatCode="#,##0.0" sourceLinked="1"/>
        <c:majorTickMark val="none"/>
        <c:minorTickMark val="none"/>
        <c:tickLblPos val="nextTo"/>
        <c:crossAx val="18844211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737446615835393"/>
          <c:y val="0.18099391002187273"/>
          <c:w val="0.26517178144858428"/>
          <c:h val="0.70995496161940908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8.7532481045307808E-2"/>
                  <c:y val="-4.54873400310018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6512154924287016E-2"/>
                  <c:y val="2.3130987178923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595046775941213E-2"/>
                  <c:y val="-1.9342758212050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1000068951045504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Образование</c:v>
                </c:pt>
                <c:pt idx="1">
                  <c:v>Социальная политика</c:v>
                </c:pt>
                <c:pt idx="2">
                  <c:v>Физическая культура и спорт</c:v>
                </c:pt>
                <c:pt idx="3">
                  <c:v>Культура и кинематография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691972.8</c:v>
                </c:pt>
                <c:pt idx="1">
                  <c:v>15170.7</c:v>
                </c:pt>
                <c:pt idx="2">
                  <c:v>333.7</c:v>
                </c:pt>
                <c:pt idx="3">
                  <c:v>31308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dirty="0" smtClean="0">
                <a:latin typeface="Georgia" pitchFamily="18" charset="0"/>
              </a:rPr>
              <a:t>62,8 </a:t>
            </a:r>
            <a:r>
              <a:rPr lang="ru-RU" sz="1800" dirty="0" err="1" smtClean="0">
                <a:latin typeface="Georgia" pitchFamily="18" charset="0"/>
              </a:rPr>
              <a:t>тыс.рублей</a:t>
            </a:r>
            <a:r>
              <a:rPr lang="ru-RU" sz="1800" dirty="0" smtClean="0">
                <a:latin typeface="Georgia" pitchFamily="18" charset="0"/>
              </a:rPr>
              <a:t> – расходы бюджета на человека</a:t>
            </a:r>
            <a:endParaRPr lang="ru-RU" sz="1800" dirty="0">
              <a:latin typeface="Georgia" pitchFamily="18" charset="0"/>
            </a:endParaRPr>
          </a:p>
        </c:rich>
      </c:tx>
      <c:layout>
        <c:manualLayout>
          <c:xMode val="edge"/>
          <c:yMode val="edge"/>
          <c:x val="0.16992615730255992"/>
          <c:y val="4.8542175869347851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216717610673853E-3"/>
          <c:y val="0.2244792245306077"/>
          <c:w val="0.65671679879823419"/>
          <c:h val="0.6748361293189645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3.3760968629316587E-2"/>
                  <c:y val="-7.8583629596711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5942934165909392E-2"/>
                  <c:y val="-4.4745722697478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7913266047362293E-2"/>
                  <c:y val="-4.4092323075213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4.5388237964062869E-2"/>
                  <c:y val="-0.164390762137540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4"/>
                <c:pt idx="0">
                  <c:v>Общегосударственные вопросы</c:v>
                </c:pt>
                <c:pt idx="1">
                  <c:v>Национальная безопасность</c:v>
                </c:pt>
                <c:pt idx="2">
                  <c:v>Национальная экономика, ЖКХ</c:v>
                </c:pt>
                <c:pt idx="3">
                  <c:v>Прочие расходы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113759</c:v>
                </c:pt>
                <c:pt idx="1">
                  <c:v>6143.9</c:v>
                </c:pt>
                <c:pt idx="2">
                  <c:v>405.9</c:v>
                </c:pt>
                <c:pt idx="3">
                  <c:v>112620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D6FD3-4712-4414-89CD-B1669F0C500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97CE4-6484-45C2-B6C4-CDCA2F9CB17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587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1941C-6885-47A8-86F2-326A089DEBC7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87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4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0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1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2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4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5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6.xml"/></Relationships>
</file>

<file path=ppt/slideLayouts/_rels/slideLayout6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7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8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832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07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39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72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198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46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291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32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64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824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8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81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232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0213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632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916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765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184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740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640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1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94" y="5353963"/>
            <a:ext cx="8723377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600201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4438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749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107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24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319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26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109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26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391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6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30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3094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814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524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252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8193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5600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207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595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07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41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91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1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6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5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94" y="4058555"/>
            <a:ext cx="8723377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1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4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02220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371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98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419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2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11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44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917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6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925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571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4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5026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38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3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333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51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022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72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11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712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54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1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9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3429024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3429024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2207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66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0964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52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7310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46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736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306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021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240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656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70370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981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208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24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51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84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7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995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75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15131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70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1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94" y="714191"/>
            <a:ext cx="8723377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82770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34593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2894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63159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557306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57159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992000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07593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7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96788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19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740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1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3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94" y="714191"/>
            <a:ext cx="8723377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5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72857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4389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80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491815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5417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143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61662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297711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921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7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47307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2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61" y="1449327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961" y="1396723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2961" y="2976656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1" y="1505939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34212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1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94" y="5353963"/>
            <a:ext cx="8723377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5" y="2785542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9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637348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3681659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3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30" y="6172200"/>
            <a:ext cx="4000499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4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149" y="2341483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8309" y="2468882"/>
            <a:ext cx="9014620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34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399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49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1602850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31" y="1447800"/>
            <a:ext cx="3733799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30" y="1447800"/>
            <a:ext cx="3733799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31" y="2247907"/>
            <a:ext cx="3733799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30" y="2247907"/>
            <a:ext cx="3733799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0219076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390587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44773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8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1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2956603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1" y="4900550"/>
            <a:ext cx="7315199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1" y="5445825"/>
            <a:ext cx="7315199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10" y="4683558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539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8511" y="4773224"/>
            <a:ext cx="9006636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38" y="66699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93289470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290157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2" y="274665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64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9849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8878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2430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836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328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66315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1224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877837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61533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17450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12170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948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1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94" y="714191"/>
            <a:ext cx="8723377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30" y="1447824"/>
            <a:ext cx="2057399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72148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7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3559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975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79616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81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007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2412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8515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279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46591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70642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1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94" y="5353963"/>
            <a:ext cx="8723377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600201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3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7074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669841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7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49549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85527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92392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3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39381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44788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7221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2346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378617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2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555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0000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92319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320507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0080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036646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56134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3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47362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30837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38130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69628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2757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1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6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5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94" y="4058555"/>
            <a:ext cx="8723377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1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4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34421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2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235102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04815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81378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06381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99625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3116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3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0581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12947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3066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626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4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824573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32323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2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94202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3836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3400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0384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9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3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283302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97284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37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4104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715067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3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9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5" y="3429024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1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3429024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2579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678027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4045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2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865731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3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4441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363427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37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1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1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3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73835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901234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42" y="2931712"/>
            <a:ext cx="4572001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79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589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29" y="1481328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30" y="1481328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507139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8285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444318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444318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1195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25936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03354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5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384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3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102" y="6407968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2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60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07" y="578776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6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6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99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77408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64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44599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1" y="1752605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1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3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564491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2294655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42" y="2931712"/>
            <a:ext cx="4572001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79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933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1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94" y="714191"/>
            <a:ext cx="8723377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96535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29" y="1481328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30" y="1481328"/>
            <a:ext cx="403860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21315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1" y="1444318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444318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9680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16344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150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5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853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3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102" y="6407968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2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60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07" y="578776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6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6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195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1481330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984756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64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00828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3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4319556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11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1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3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94" y="714191"/>
            <a:ext cx="8723377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5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66328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3"/>
            <a:ext cx="7086601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1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99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9724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650149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9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78699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71875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27609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5507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8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0451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92869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108333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3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172189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1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94" y="5353963"/>
            <a:ext cx="8723377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6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5" y="2785542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9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06127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717558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3"/>
            <a:ext cx="7086601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1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99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9807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521296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9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23957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365841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93466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776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8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15003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15693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1744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91407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3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2605888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8343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3"/>
            <a:ext cx="7086601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1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99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3386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71004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9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569915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97614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2868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09258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8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42602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218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1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94" y="714191"/>
            <a:ext cx="8723377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30" y="1447824"/>
            <a:ext cx="2057399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11821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75982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3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940915401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7932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3"/>
            <a:ext cx="7086601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1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99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743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438638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9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1704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900376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87179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4963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8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7509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6BFBD7D-E33E-4C3B-9CF9-92CBD144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70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55658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3834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4906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3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0817216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371577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3"/>
            <a:ext cx="7086601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1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99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51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4363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9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35989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57961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940153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97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73004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8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602000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47953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9811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3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42787144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3979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3"/>
            <a:ext cx="7086601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1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99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897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12604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9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6990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7210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7087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19" y="1709746"/>
            <a:ext cx="78866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19" y="4589488"/>
            <a:ext cx="78866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37875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37209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8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0484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17779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5071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3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0546832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38994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3"/>
            <a:ext cx="7086601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1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99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8750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922379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9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15481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7756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09381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669761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9484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8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91480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82652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42095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3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6311204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699237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3"/>
            <a:ext cx="7086601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1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99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485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29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30" y="1600200"/>
            <a:ext cx="4038601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2458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9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9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1" y="2362201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362201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8704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2" y="365136"/>
            <a:ext cx="788669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06163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54170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5955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2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699171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8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94396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42168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92538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31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53059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12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138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68473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125373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485735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1621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928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81407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712540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7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2475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39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521413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0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85420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35139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76397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9970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35505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46549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48989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6516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7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438107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99300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7160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008051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806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41750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40307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61831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9929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267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758595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47049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7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8568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3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5" y="355013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78" y="3526302"/>
            <a:ext cx="45721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418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7536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1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68906775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29" y="3505207"/>
            <a:ext cx="7924801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29" y="4958871"/>
            <a:ext cx="7924801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29" y="4917016"/>
            <a:ext cx="7924801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0513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1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2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6171690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29" y="2201896"/>
            <a:ext cx="4038601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818" y="2201896"/>
            <a:ext cx="4038601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57623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91085741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35380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29" y="457200"/>
            <a:ext cx="6248401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1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488770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30" y="457200"/>
            <a:ext cx="2057399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30" y="1600203"/>
            <a:ext cx="2057399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722023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118669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431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8411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3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5" y="355013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78" y="3526302"/>
            <a:ext cx="45721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7999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1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0431417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29" y="3505207"/>
            <a:ext cx="7924801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29" y="4958871"/>
            <a:ext cx="7924801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29" y="4917016"/>
            <a:ext cx="7924801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3695285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1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2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215368564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29" y="2201896"/>
            <a:ext cx="4038601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818" y="2201896"/>
            <a:ext cx="4038601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520392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64559717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14505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29" y="457200"/>
            <a:ext cx="6248401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1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74400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30" y="457200"/>
            <a:ext cx="2057399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1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30" y="1600203"/>
            <a:ext cx="2057399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562532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663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30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74237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30" y="274662"/>
            <a:ext cx="2057399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6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793626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70"/>
            <a:ext cx="7772400" cy="2387600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449415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51567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15" y="1709746"/>
            <a:ext cx="7886699" cy="2852737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15" y="4589485"/>
            <a:ext cx="7886699" cy="150018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789513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390506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8" y="365136"/>
            <a:ext cx="788669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24705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214152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03181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803012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03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6BFBD7D-E33E-4C3B-9CF9-92CBD144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70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55251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46908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30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488236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70"/>
            <a:ext cx="7772400" cy="2387600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48251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65286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7" y="1709746"/>
            <a:ext cx="7886699" cy="2852737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7" y="4589479"/>
            <a:ext cx="7886699" cy="150018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32443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652207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60" y="365136"/>
            <a:ext cx="788669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99513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2088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223698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8317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58209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5031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887508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30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67485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059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005920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38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722499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68086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44071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4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19" y="1709746"/>
            <a:ext cx="78866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19" y="4589488"/>
            <a:ext cx="78866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50593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55342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7450975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08751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6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5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42729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2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399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6" y="6557955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/>
              <a:pPr/>
              <a:t>16.02.2023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50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5" y="6556248"/>
            <a:ext cx="588335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57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5166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2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2" y="1905004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599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4" y="6555117"/>
            <a:ext cx="588335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66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9" y="1600200"/>
            <a:ext cx="3520441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63571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19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9" y="5867400"/>
            <a:ext cx="3520441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19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9" y="1711840"/>
            <a:ext cx="3520441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7123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7140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273766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12455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1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77169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8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9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9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F4E7ED"/>
                </a:solidFill>
              </a:rPr>
              <a:pPr/>
              <a:t>16.02.2023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F4E7E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F4E7ED"/>
                </a:solidFill>
              </a:rPr>
              <a:pPr/>
              <a:t>‹#›</a:t>
            </a:fld>
            <a:endParaRPr lang="ru-RU">
              <a:solidFill>
                <a:srgbClr val="F4E7ED"/>
              </a:solidFill>
            </a:endParaRP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6177169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76104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199" y="274969"/>
            <a:ext cx="1524001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56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55"/>
            <a:ext cx="2002464" cy="226902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2" y="6556248"/>
            <a:ext cx="3657600" cy="228600"/>
          </a:xfrm>
        </p:spPr>
        <p:txBody>
          <a:bodyPr/>
          <a:lstStyle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8"/>
            <a:ext cx="58833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636241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5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859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83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968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15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69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1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17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64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1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110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2" y="365136"/>
            <a:ext cx="788669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34602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06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73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65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31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0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75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1" y="73153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1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5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71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51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848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15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69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433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417851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17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64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1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778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958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196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91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69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9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75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1" y="73153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947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5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485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856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838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02639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15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69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65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17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64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1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37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673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4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611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66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0770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75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1" y="73153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3782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5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373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061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35610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451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15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69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35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17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64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1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916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6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172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45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619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69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75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1" y="73153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825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5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8882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44270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388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721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15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69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99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17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64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1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8935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87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561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413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7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75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1" y="73153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974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643983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5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419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651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5934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15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69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450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17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64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1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2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746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52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660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32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81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28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61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30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39341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75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31" y="73153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14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70"/>
            <a:ext cx="7772400" cy="2387600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60384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61901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00" y="1709746"/>
            <a:ext cx="7886699" cy="2852737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00" y="4589473"/>
            <a:ext cx="7886699" cy="150018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89044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14331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53" y="365135"/>
            <a:ext cx="788669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23631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82538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06328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5"/>
            <a:ext cx="4629150" cy="4873625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04497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5"/>
            <a:ext cx="4629150" cy="4873625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173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6BFBD7D-E33E-4C3B-9CF9-92CBD144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70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41982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1278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30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6602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64"/>
            <a:ext cx="7772400" cy="2387600"/>
          </a:xfrm>
        </p:spPr>
        <p:txBody>
          <a:bodyPr anchor="b"/>
          <a:lstStyle>
            <a:lvl1pPr algn="ctr"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1" y="3602038"/>
            <a:ext cx="6858000" cy="1655762"/>
          </a:xfrm>
        </p:spPr>
        <p:txBody>
          <a:bodyPr/>
          <a:lstStyle>
            <a:lvl1pPr marL="0" indent="0" algn="ctr">
              <a:buNone/>
              <a:defRPr sz="1890"/>
            </a:lvl1pPr>
            <a:lvl2pPr marL="359954" indent="0" algn="ctr">
              <a:buNone/>
              <a:defRPr sz="1575"/>
            </a:lvl2pPr>
            <a:lvl3pPr marL="719907" indent="0" algn="ctr">
              <a:buNone/>
              <a:defRPr sz="1417"/>
            </a:lvl3pPr>
            <a:lvl4pPr marL="1079861" indent="0" algn="ctr">
              <a:buNone/>
              <a:defRPr sz="1260"/>
            </a:lvl4pPr>
            <a:lvl5pPr marL="1439814" indent="0" algn="ctr">
              <a:buNone/>
              <a:defRPr sz="1260"/>
            </a:lvl5pPr>
            <a:lvl6pPr marL="1799768" indent="0" algn="ctr">
              <a:buNone/>
              <a:defRPr sz="1260"/>
            </a:lvl6pPr>
            <a:lvl7pPr marL="2159721" indent="0" algn="ctr">
              <a:buNone/>
              <a:defRPr sz="1260"/>
            </a:lvl7pPr>
            <a:lvl8pPr marL="2519675" indent="0" algn="ctr">
              <a:buNone/>
              <a:defRPr sz="1260"/>
            </a:lvl8pPr>
            <a:lvl9pPr marL="2879628" indent="0" algn="ctr">
              <a:buNone/>
              <a:defRPr sz="126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725600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430823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709740"/>
            <a:ext cx="7886699" cy="2852737"/>
          </a:xfrm>
        </p:spPr>
        <p:txBody>
          <a:bodyPr anchor="b"/>
          <a:lstStyle>
            <a:lvl1pPr>
              <a:defRPr sz="472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4589465"/>
            <a:ext cx="7886699" cy="1500187"/>
          </a:xfrm>
        </p:spPr>
        <p:txBody>
          <a:bodyPr/>
          <a:lstStyle>
            <a:lvl1pPr marL="0" indent="0">
              <a:buNone/>
              <a:defRPr sz="1890">
                <a:solidFill>
                  <a:schemeClr val="tx1"/>
                </a:solidFill>
              </a:defRPr>
            </a:lvl1pPr>
            <a:lvl2pPr marL="35995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2pPr>
            <a:lvl3pPr marL="719907" indent="0">
              <a:buNone/>
              <a:defRPr sz="1417">
                <a:solidFill>
                  <a:schemeClr val="tx1">
                    <a:tint val="75000"/>
                  </a:schemeClr>
                </a:solidFill>
              </a:defRPr>
            </a:lvl3pPr>
            <a:lvl4pPr marL="107986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439814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179976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159721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519675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2879628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78146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694960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3" y="365127"/>
            <a:ext cx="7886699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90" b="1"/>
            </a:lvl1pPr>
            <a:lvl2pPr marL="359954" indent="0">
              <a:buNone/>
              <a:defRPr sz="1575" b="1"/>
            </a:lvl2pPr>
            <a:lvl3pPr marL="719907" indent="0">
              <a:buNone/>
              <a:defRPr sz="1417" b="1"/>
            </a:lvl3pPr>
            <a:lvl4pPr marL="1079861" indent="0">
              <a:buNone/>
              <a:defRPr sz="1260" b="1"/>
            </a:lvl4pPr>
            <a:lvl5pPr marL="1439814" indent="0">
              <a:buNone/>
              <a:defRPr sz="1260" b="1"/>
            </a:lvl5pPr>
            <a:lvl6pPr marL="1799768" indent="0">
              <a:buNone/>
              <a:defRPr sz="1260" b="1"/>
            </a:lvl6pPr>
            <a:lvl7pPr marL="2159721" indent="0">
              <a:buNone/>
              <a:defRPr sz="1260" b="1"/>
            </a:lvl7pPr>
            <a:lvl8pPr marL="2519675" indent="0">
              <a:buNone/>
              <a:defRPr sz="1260" b="1"/>
            </a:lvl8pPr>
            <a:lvl9pPr marL="2879628" indent="0">
              <a:buNone/>
              <a:defRPr sz="12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93272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439251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33505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519"/>
            </a:lvl1pPr>
            <a:lvl2pPr>
              <a:defRPr sz="2204"/>
            </a:lvl2pPr>
            <a:lvl3pPr>
              <a:defRPr sz="1890"/>
            </a:lvl3pPr>
            <a:lvl4pPr>
              <a:defRPr sz="1575"/>
            </a:lvl4pPr>
            <a:lvl5pPr>
              <a:defRPr sz="1575"/>
            </a:lvl5pPr>
            <a:lvl6pPr>
              <a:defRPr sz="1575"/>
            </a:lvl6pPr>
            <a:lvl7pPr>
              <a:defRPr sz="1575"/>
            </a:lvl7pPr>
            <a:lvl8pPr>
              <a:defRPr sz="1575"/>
            </a:lvl8pPr>
            <a:lvl9pPr>
              <a:defRPr sz="157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9873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62949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519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519"/>
            </a:lvl1pPr>
            <a:lvl2pPr marL="359954" indent="0">
              <a:buNone/>
              <a:defRPr sz="2204"/>
            </a:lvl2pPr>
            <a:lvl3pPr marL="719907" indent="0">
              <a:buNone/>
              <a:defRPr sz="1890"/>
            </a:lvl3pPr>
            <a:lvl4pPr marL="1079861" indent="0">
              <a:buNone/>
              <a:defRPr sz="1575"/>
            </a:lvl4pPr>
            <a:lvl5pPr marL="1439814" indent="0">
              <a:buNone/>
              <a:defRPr sz="1575"/>
            </a:lvl5pPr>
            <a:lvl6pPr marL="1799768" indent="0">
              <a:buNone/>
              <a:defRPr sz="1575"/>
            </a:lvl6pPr>
            <a:lvl7pPr marL="2159721" indent="0">
              <a:buNone/>
              <a:defRPr sz="1575"/>
            </a:lvl7pPr>
            <a:lvl8pPr marL="2519675" indent="0">
              <a:buNone/>
              <a:defRPr sz="1575"/>
            </a:lvl8pPr>
            <a:lvl9pPr marL="2879628" indent="0">
              <a:buNone/>
              <a:defRPr sz="157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60"/>
            </a:lvl1pPr>
            <a:lvl2pPr marL="359954" indent="0">
              <a:buNone/>
              <a:defRPr sz="1102"/>
            </a:lvl2pPr>
            <a:lvl3pPr marL="719907" indent="0">
              <a:buNone/>
              <a:defRPr sz="945"/>
            </a:lvl3pPr>
            <a:lvl4pPr marL="1079861" indent="0">
              <a:buNone/>
              <a:defRPr sz="787"/>
            </a:lvl4pPr>
            <a:lvl5pPr marL="1439814" indent="0">
              <a:buNone/>
              <a:defRPr sz="787"/>
            </a:lvl5pPr>
            <a:lvl6pPr marL="1799768" indent="0">
              <a:buNone/>
              <a:defRPr sz="787"/>
            </a:lvl6pPr>
            <a:lvl7pPr marL="2159721" indent="0">
              <a:buNone/>
              <a:defRPr sz="787"/>
            </a:lvl7pPr>
            <a:lvl8pPr marL="2519675" indent="0">
              <a:buNone/>
              <a:defRPr sz="787"/>
            </a:lvl8pPr>
            <a:lvl9pPr marL="2879628" indent="0">
              <a:buNone/>
              <a:defRPr sz="78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488222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28428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6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52675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83707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18983273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08916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23697975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1510139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54320517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5867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19" y="1709746"/>
            <a:ext cx="78866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19" y="4589488"/>
            <a:ext cx="78866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25699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581935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11600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131012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193422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427371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71143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441507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9331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6263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2188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4072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480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72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167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146876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471943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87629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645650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8861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282856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392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2" y="365136"/>
            <a:ext cx="788669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555765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007467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13250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067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2983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731986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317199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633956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516148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123572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592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24479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33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031039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33189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03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18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079773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123467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637868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57028670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97866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30323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2888305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308699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5577626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70552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941807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435477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55484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96026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95396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2853810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027857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973518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730426675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6025818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302098438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61524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236344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460793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585394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490426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7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5" y="3550127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205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61896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40524658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5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3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813189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99785624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1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20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192992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58410170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0994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192634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87877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48976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5225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01057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6"/>
            <a:ext cx="5637011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2" y="3132291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49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180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7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2"/>
            <a:ext cx="5970495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0106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5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3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729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207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2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6" y="2209801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6" y="731521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3497803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193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7"/>
            <a:ext cx="369411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9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58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715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30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87079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9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4" y="731520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727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6BFBD7D-E33E-4C3B-9CF9-92CBD144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70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8132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41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19" y="1709746"/>
            <a:ext cx="78866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19" y="4589488"/>
            <a:ext cx="78866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11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93509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2" y="365136"/>
            <a:ext cx="788669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3889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75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97901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76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1209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8560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30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397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66BFBD7D-E33E-4C3B-9CF9-92CBD1448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1122370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3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572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934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919" y="1709746"/>
            <a:ext cx="788669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919" y="4589488"/>
            <a:ext cx="788669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4430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927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72" y="365136"/>
            <a:ext cx="7886699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6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6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4697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303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894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3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6527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3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9958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03055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0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30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84728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7" y="5052569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2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2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72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47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3028" y="731519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82" y="731520"/>
            <a:ext cx="3346705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714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29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76" y="1400327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32" y="731520"/>
            <a:ext cx="334670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55" y="1399033"/>
            <a:ext cx="3346705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556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0939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6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4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10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114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" y="265231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6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6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7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544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2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914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88" y="376517"/>
            <a:ext cx="2057399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44" y="731543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31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6.xml"/><Relationship Id="rId3" Type="http://schemas.openxmlformats.org/officeDocument/2006/relationships/slideLayout" Target="../slideLayouts/slideLayout421.xml"/><Relationship Id="rId7" Type="http://schemas.openxmlformats.org/officeDocument/2006/relationships/slideLayout" Target="../slideLayouts/slideLayout425.xml"/><Relationship Id="rId12" Type="http://schemas.openxmlformats.org/officeDocument/2006/relationships/theme" Target="../theme/theme39.xml"/><Relationship Id="rId2" Type="http://schemas.openxmlformats.org/officeDocument/2006/relationships/slideLayout" Target="../slideLayouts/slideLayout420.xml"/><Relationship Id="rId1" Type="http://schemas.openxmlformats.org/officeDocument/2006/relationships/slideLayout" Target="../slideLayouts/slideLayout419.xml"/><Relationship Id="rId6" Type="http://schemas.openxmlformats.org/officeDocument/2006/relationships/slideLayout" Target="../slideLayouts/slideLayout424.xml"/><Relationship Id="rId11" Type="http://schemas.openxmlformats.org/officeDocument/2006/relationships/slideLayout" Target="../slideLayouts/slideLayout429.xml"/><Relationship Id="rId5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28.xml"/><Relationship Id="rId4" Type="http://schemas.openxmlformats.org/officeDocument/2006/relationships/slideLayout" Target="../slideLayouts/slideLayout422.xml"/><Relationship Id="rId9" Type="http://schemas.openxmlformats.org/officeDocument/2006/relationships/slideLayout" Target="../slideLayouts/slideLayout4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3" Type="http://schemas.openxmlformats.org/officeDocument/2006/relationships/slideLayout" Target="../slideLayouts/slideLayout432.xml"/><Relationship Id="rId7" Type="http://schemas.openxmlformats.org/officeDocument/2006/relationships/slideLayout" Target="../slideLayouts/slideLayout436.xml"/><Relationship Id="rId12" Type="http://schemas.openxmlformats.org/officeDocument/2006/relationships/theme" Target="../theme/theme40.xml"/><Relationship Id="rId2" Type="http://schemas.openxmlformats.org/officeDocument/2006/relationships/slideLayout" Target="../slideLayouts/slideLayout431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5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439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/Relationships>
</file>

<file path=ppt/slideMasters/_rels/slideMaster4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8.xml"/><Relationship Id="rId3" Type="http://schemas.openxmlformats.org/officeDocument/2006/relationships/slideLayout" Target="../slideLayouts/slideLayout443.xml"/><Relationship Id="rId7" Type="http://schemas.openxmlformats.org/officeDocument/2006/relationships/slideLayout" Target="../slideLayouts/slideLayout447.xml"/><Relationship Id="rId12" Type="http://schemas.openxmlformats.org/officeDocument/2006/relationships/theme" Target="../theme/theme41.xml"/><Relationship Id="rId2" Type="http://schemas.openxmlformats.org/officeDocument/2006/relationships/slideLayout" Target="../slideLayouts/slideLayout442.xml"/><Relationship Id="rId1" Type="http://schemas.openxmlformats.org/officeDocument/2006/relationships/slideLayout" Target="../slideLayouts/slideLayout441.xml"/><Relationship Id="rId6" Type="http://schemas.openxmlformats.org/officeDocument/2006/relationships/slideLayout" Target="../slideLayouts/slideLayout446.xml"/><Relationship Id="rId11" Type="http://schemas.openxmlformats.org/officeDocument/2006/relationships/slideLayout" Target="../slideLayouts/slideLayout451.xml"/><Relationship Id="rId5" Type="http://schemas.openxmlformats.org/officeDocument/2006/relationships/slideLayout" Target="../slideLayouts/slideLayout445.xml"/><Relationship Id="rId10" Type="http://schemas.openxmlformats.org/officeDocument/2006/relationships/slideLayout" Target="../slideLayouts/slideLayout450.xml"/><Relationship Id="rId4" Type="http://schemas.openxmlformats.org/officeDocument/2006/relationships/slideLayout" Target="../slideLayouts/slideLayout444.xml"/><Relationship Id="rId9" Type="http://schemas.openxmlformats.org/officeDocument/2006/relationships/slideLayout" Target="../slideLayouts/slideLayout449.xml"/></Relationships>
</file>

<file path=ppt/slideMasters/_rels/slideMaster4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9.xml"/><Relationship Id="rId3" Type="http://schemas.openxmlformats.org/officeDocument/2006/relationships/slideLayout" Target="../slideLayouts/slideLayout454.xml"/><Relationship Id="rId7" Type="http://schemas.openxmlformats.org/officeDocument/2006/relationships/slideLayout" Target="../slideLayouts/slideLayout458.xml"/><Relationship Id="rId12" Type="http://schemas.openxmlformats.org/officeDocument/2006/relationships/theme" Target="../theme/theme42.xml"/><Relationship Id="rId2" Type="http://schemas.openxmlformats.org/officeDocument/2006/relationships/slideLayout" Target="../slideLayouts/slideLayout453.xml"/><Relationship Id="rId1" Type="http://schemas.openxmlformats.org/officeDocument/2006/relationships/slideLayout" Target="../slideLayouts/slideLayout452.xml"/><Relationship Id="rId6" Type="http://schemas.openxmlformats.org/officeDocument/2006/relationships/slideLayout" Target="../slideLayouts/slideLayout457.xml"/><Relationship Id="rId11" Type="http://schemas.openxmlformats.org/officeDocument/2006/relationships/slideLayout" Target="../slideLayouts/slideLayout462.xml"/><Relationship Id="rId5" Type="http://schemas.openxmlformats.org/officeDocument/2006/relationships/slideLayout" Target="../slideLayouts/slideLayout456.xml"/><Relationship Id="rId10" Type="http://schemas.openxmlformats.org/officeDocument/2006/relationships/slideLayout" Target="../slideLayouts/slideLayout461.xml"/><Relationship Id="rId4" Type="http://schemas.openxmlformats.org/officeDocument/2006/relationships/slideLayout" Target="../slideLayouts/slideLayout455.xml"/><Relationship Id="rId9" Type="http://schemas.openxmlformats.org/officeDocument/2006/relationships/slideLayout" Target="../slideLayouts/slideLayout460.xml"/></Relationships>
</file>

<file path=ppt/slideMasters/_rels/slideMaster4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0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65.xml"/><Relationship Id="rId7" Type="http://schemas.openxmlformats.org/officeDocument/2006/relationships/slideLayout" Target="../slideLayouts/slideLayout469.xml"/><Relationship Id="rId12" Type="http://schemas.openxmlformats.org/officeDocument/2006/relationships/theme" Target="../theme/theme43.xml"/><Relationship Id="rId2" Type="http://schemas.openxmlformats.org/officeDocument/2006/relationships/slideLayout" Target="../slideLayouts/slideLayout464.xml"/><Relationship Id="rId1" Type="http://schemas.openxmlformats.org/officeDocument/2006/relationships/slideLayout" Target="../slideLayouts/slideLayout463.xml"/><Relationship Id="rId6" Type="http://schemas.openxmlformats.org/officeDocument/2006/relationships/slideLayout" Target="../slideLayouts/slideLayout468.xml"/><Relationship Id="rId11" Type="http://schemas.openxmlformats.org/officeDocument/2006/relationships/slideLayout" Target="../slideLayouts/slideLayout473.xml"/><Relationship Id="rId5" Type="http://schemas.openxmlformats.org/officeDocument/2006/relationships/slideLayout" Target="../slideLayouts/slideLayout467.xml"/><Relationship Id="rId10" Type="http://schemas.openxmlformats.org/officeDocument/2006/relationships/slideLayout" Target="../slideLayouts/slideLayout472.xml"/><Relationship Id="rId4" Type="http://schemas.openxmlformats.org/officeDocument/2006/relationships/slideLayout" Target="../slideLayouts/slideLayout466.xml"/><Relationship Id="rId9" Type="http://schemas.openxmlformats.org/officeDocument/2006/relationships/slideLayout" Target="../slideLayouts/slideLayout471.xml"/></Relationships>
</file>

<file path=ppt/slideMasters/_rels/slideMaster4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76.xml"/><Relationship Id="rId7" Type="http://schemas.openxmlformats.org/officeDocument/2006/relationships/slideLayout" Target="../slideLayouts/slideLayout480.xml"/><Relationship Id="rId12" Type="http://schemas.openxmlformats.org/officeDocument/2006/relationships/theme" Target="../theme/theme44.xml"/><Relationship Id="rId2" Type="http://schemas.openxmlformats.org/officeDocument/2006/relationships/slideLayout" Target="../slideLayouts/slideLayout475.xml"/><Relationship Id="rId1" Type="http://schemas.openxmlformats.org/officeDocument/2006/relationships/slideLayout" Target="../slideLayouts/slideLayout474.xml"/><Relationship Id="rId6" Type="http://schemas.openxmlformats.org/officeDocument/2006/relationships/slideLayout" Target="../slideLayouts/slideLayout479.xml"/><Relationship Id="rId11" Type="http://schemas.openxmlformats.org/officeDocument/2006/relationships/slideLayout" Target="../slideLayouts/slideLayout484.xml"/><Relationship Id="rId5" Type="http://schemas.openxmlformats.org/officeDocument/2006/relationships/slideLayout" Target="../slideLayouts/slideLayout478.xml"/><Relationship Id="rId10" Type="http://schemas.openxmlformats.org/officeDocument/2006/relationships/slideLayout" Target="../slideLayouts/slideLayout483.xml"/><Relationship Id="rId4" Type="http://schemas.openxmlformats.org/officeDocument/2006/relationships/slideLayout" Target="../slideLayouts/slideLayout477.xml"/><Relationship Id="rId9" Type="http://schemas.openxmlformats.org/officeDocument/2006/relationships/slideLayout" Target="../slideLayouts/slideLayout482.xml"/></Relationships>
</file>

<file path=ppt/slideMasters/_rels/slideMaster4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2.xml"/><Relationship Id="rId3" Type="http://schemas.openxmlformats.org/officeDocument/2006/relationships/slideLayout" Target="../slideLayouts/slideLayout487.xml"/><Relationship Id="rId7" Type="http://schemas.openxmlformats.org/officeDocument/2006/relationships/slideLayout" Target="../slideLayouts/slideLayout491.xml"/><Relationship Id="rId12" Type="http://schemas.openxmlformats.org/officeDocument/2006/relationships/theme" Target="../theme/theme45.xml"/><Relationship Id="rId2" Type="http://schemas.openxmlformats.org/officeDocument/2006/relationships/slideLayout" Target="../slideLayouts/slideLayout486.xml"/><Relationship Id="rId1" Type="http://schemas.openxmlformats.org/officeDocument/2006/relationships/slideLayout" Target="../slideLayouts/slideLayout485.xml"/><Relationship Id="rId6" Type="http://schemas.openxmlformats.org/officeDocument/2006/relationships/slideLayout" Target="../slideLayouts/slideLayout490.xml"/><Relationship Id="rId11" Type="http://schemas.openxmlformats.org/officeDocument/2006/relationships/slideLayout" Target="../slideLayouts/slideLayout495.xml"/><Relationship Id="rId5" Type="http://schemas.openxmlformats.org/officeDocument/2006/relationships/slideLayout" Target="../slideLayouts/slideLayout489.xml"/><Relationship Id="rId10" Type="http://schemas.openxmlformats.org/officeDocument/2006/relationships/slideLayout" Target="../slideLayouts/slideLayout494.xml"/><Relationship Id="rId4" Type="http://schemas.openxmlformats.org/officeDocument/2006/relationships/slideLayout" Target="../slideLayouts/slideLayout488.xml"/><Relationship Id="rId9" Type="http://schemas.openxmlformats.org/officeDocument/2006/relationships/slideLayout" Target="../slideLayouts/slideLayout493.xml"/></Relationships>
</file>

<file path=ppt/slideMasters/_rels/slideMaster4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3.xml"/><Relationship Id="rId3" Type="http://schemas.openxmlformats.org/officeDocument/2006/relationships/slideLayout" Target="../slideLayouts/slideLayout498.xml"/><Relationship Id="rId7" Type="http://schemas.openxmlformats.org/officeDocument/2006/relationships/slideLayout" Target="../slideLayouts/slideLayout502.xml"/><Relationship Id="rId12" Type="http://schemas.openxmlformats.org/officeDocument/2006/relationships/theme" Target="../theme/theme46.xml"/><Relationship Id="rId2" Type="http://schemas.openxmlformats.org/officeDocument/2006/relationships/slideLayout" Target="../slideLayouts/slideLayout497.xml"/><Relationship Id="rId1" Type="http://schemas.openxmlformats.org/officeDocument/2006/relationships/slideLayout" Target="../slideLayouts/slideLayout496.xml"/><Relationship Id="rId6" Type="http://schemas.openxmlformats.org/officeDocument/2006/relationships/slideLayout" Target="../slideLayouts/slideLayout501.xml"/><Relationship Id="rId11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0.xml"/><Relationship Id="rId1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99.xml"/><Relationship Id="rId9" Type="http://schemas.openxmlformats.org/officeDocument/2006/relationships/slideLayout" Target="../slideLayouts/slideLayout504.xml"/></Relationships>
</file>

<file path=ppt/slideMasters/_rels/slideMaster4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3" Type="http://schemas.openxmlformats.org/officeDocument/2006/relationships/slideLayout" Target="../slideLayouts/slideLayout509.xml"/><Relationship Id="rId7" Type="http://schemas.openxmlformats.org/officeDocument/2006/relationships/slideLayout" Target="../slideLayouts/slideLayout513.xml"/><Relationship Id="rId12" Type="http://schemas.openxmlformats.org/officeDocument/2006/relationships/theme" Target="../theme/theme47.xml"/><Relationship Id="rId2" Type="http://schemas.openxmlformats.org/officeDocument/2006/relationships/slideLayout" Target="../slideLayouts/slideLayout508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0" Type="http://schemas.openxmlformats.org/officeDocument/2006/relationships/slideLayout" Target="../slideLayouts/slideLayout516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/Relationships>
</file>

<file path=ppt/slideMasters/_rels/slideMaster4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5.xml"/><Relationship Id="rId3" Type="http://schemas.openxmlformats.org/officeDocument/2006/relationships/slideLayout" Target="../slideLayouts/slideLayout520.xml"/><Relationship Id="rId7" Type="http://schemas.openxmlformats.org/officeDocument/2006/relationships/slideLayout" Target="../slideLayouts/slideLayout524.xml"/><Relationship Id="rId12" Type="http://schemas.openxmlformats.org/officeDocument/2006/relationships/theme" Target="../theme/theme48.xml"/><Relationship Id="rId2" Type="http://schemas.openxmlformats.org/officeDocument/2006/relationships/slideLayout" Target="../slideLayouts/slideLayout519.xml"/><Relationship Id="rId1" Type="http://schemas.openxmlformats.org/officeDocument/2006/relationships/slideLayout" Target="../slideLayouts/slideLayout518.xml"/><Relationship Id="rId6" Type="http://schemas.openxmlformats.org/officeDocument/2006/relationships/slideLayout" Target="../slideLayouts/slideLayout523.xml"/><Relationship Id="rId11" Type="http://schemas.openxmlformats.org/officeDocument/2006/relationships/slideLayout" Target="../slideLayouts/slideLayout528.xml"/><Relationship Id="rId5" Type="http://schemas.openxmlformats.org/officeDocument/2006/relationships/slideLayout" Target="../slideLayouts/slideLayout522.xml"/><Relationship Id="rId10" Type="http://schemas.openxmlformats.org/officeDocument/2006/relationships/slideLayout" Target="../slideLayouts/slideLayout527.xml"/><Relationship Id="rId4" Type="http://schemas.openxmlformats.org/officeDocument/2006/relationships/slideLayout" Target="../slideLayouts/slideLayout521.xml"/><Relationship Id="rId9" Type="http://schemas.openxmlformats.org/officeDocument/2006/relationships/slideLayout" Target="../slideLayouts/slideLayout526.xml"/></Relationships>
</file>

<file path=ppt/slideMasters/_rels/slideMaster4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6.xml"/><Relationship Id="rId3" Type="http://schemas.openxmlformats.org/officeDocument/2006/relationships/slideLayout" Target="../slideLayouts/slideLayout531.xml"/><Relationship Id="rId7" Type="http://schemas.openxmlformats.org/officeDocument/2006/relationships/slideLayout" Target="../slideLayouts/slideLayout535.xml"/><Relationship Id="rId12" Type="http://schemas.openxmlformats.org/officeDocument/2006/relationships/theme" Target="../theme/theme49.xml"/><Relationship Id="rId2" Type="http://schemas.openxmlformats.org/officeDocument/2006/relationships/slideLayout" Target="../slideLayouts/slideLayout530.xml"/><Relationship Id="rId1" Type="http://schemas.openxmlformats.org/officeDocument/2006/relationships/slideLayout" Target="../slideLayouts/slideLayout529.xml"/><Relationship Id="rId6" Type="http://schemas.openxmlformats.org/officeDocument/2006/relationships/slideLayout" Target="../slideLayouts/slideLayout534.xml"/><Relationship Id="rId11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533.xml"/><Relationship Id="rId10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532.xml"/><Relationship Id="rId9" Type="http://schemas.openxmlformats.org/officeDocument/2006/relationships/slideLayout" Target="../slideLayouts/slideLayout5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7.xml"/><Relationship Id="rId3" Type="http://schemas.openxmlformats.org/officeDocument/2006/relationships/slideLayout" Target="../slideLayouts/slideLayout542.xml"/><Relationship Id="rId7" Type="http://schemas.openxmlformats.org/officeDocument/2006/relationships/slideLayout" Target="../slideLayouts/slideLayout546.xml"/><Relationship Id="rId12" Type="http://schemas.openxmlformats.org/officeDocument/2006/relationships/theme" Target="../theme/theme50.xml"/><Relationship Id="rId2" Type="http://schemas.openxmlformats.org/officeDocument/2006/relationships/slideLayout" Target="../slideLayouts/slideLayout541.xml"/><Relationship Id="rId1" Type="http://schemas.openxmlformats.org/officeDocument/2006/relationships/slideLayout" Target="../slideLayouts/slideLayout540.xml"/><Relationship Id="rId6" Type="http://schemas.openxmlformats.org/officeDocument/2006/relationships/slideLayout" Target="../slideLayouts/slideLayout545.xml"/><Relationship Id="rId11" Type="http://schemas.openxmlformats.org/officeDocument/2006/relationships/slideLayout" Target="../slideLayouts/slideLayout550.xml"/><Relationship Id="rId5" Type="http://schemas.openxmlformats.org/officeDocument/2006/relationships/slideLayout" Target="../slideLayouts/slideLayout544.xml"/><Relationship Id="rId10" Type="http://schemas.openxmlformats.org/officeDocument/2006/relationships/slideLayout" Target="../slideLayouts/slideLayout549.xml"/><Relationship Id="rId4" Type="http://schemas.openxmlformats.org/officeDocument/2006/relationships/slideLayout" Target="../slideLayouts/slideLayout543.xml"/><Relationship Id="rId9" Type="http://schemas.openxmlformats.org/officeDocument/2006/relationships/slideLayout" Target="../slideLayouts/slideLayout548.xml"/></Relationships>
</file>

<file path=ppt/slideMasters/_rels/slideMaster5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8.xml"/><Relationship Id="rId3" Type="http://schemas.openxmlformats.org/officeDocument/2006/relationships/slideLayout" Target="../slideLayouts/slideLayout553.xml"/><Relationship Id="rId7" Type="http://schemas.openxmlformats.org/officeDocument/2006/relationships/slideLayout" Target="../slideLayouts/slideLayout557.xml"/><Relationship Id="rId12" Type="http://schemas.openxmlformats.org/officeDocument/2006/relationships/theme" Target="../theme/theme51.xml"/><Relationship Id="rId2" Type="http://schemas.openxmlformats.org/officeDocument/2006/relationships/slideLayout" Target="../slideLayouts/slideLayout552.xml"/><Relationship Id="rId1" Type="http://schemas.openxmlformats.org/officeDocument/2006/relationships/slideLayout" Target="../slideLayouts/slideLayout551.xml"/><Relationship Id="rId6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61.xml"/><Relationship Id="rId5" Type="http://schemas.openxmlformats.org/officeDocument/2006/relationships/slideLayout" Target="../slideLayouts/slideLayout555.xml"/><Relationship Id="rId10" Type="http://schemas.openxmlformats.org/officeDocument/2006/relationships/slideLayout" Target="../slideLayouts/slideLayout560.xml"/><Relationship Id="rId4" Type="http://schemas.openxmlformats.org/officeDocument/2006/relationships/slideLayout" Target="../slideLayouts/slideLayout554.xml"/><Relationship Id="rId9" Type="http://schemas.openxmlformats.org/officeDocument/2006/relationships/slideLayout" Target="../slideLayouts/slideLayout559.xml"/></Relationships>
</file>

<file path=ppt/slideMasters/_rels/slideMaster5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9.xml"/><Relationship Id="rId3" Type="http://schemas.openxmlformats.org/officeDocument/2006/relationships/slideLayout" Target="../slideLayouts/slideLayout564.xml"/><Relationship Id="rId7" Type="http://schemas.openxmlformats.org/officeDocument/2006/relationships/slideLayout" Target="../slideLayouts/slideLayout568.xml"/><Relationship Id="rId12" Type="http://schemas.openxmlformats.org/officeDocument/2006/relationships/theme" Target="../theme/theme52.xml"/><Relationship Id="rId2" Type="http://schemas.openxmlformats.org/officeDocument/2006/relationships/slideLayout" Target="../slideLayouts/slideLayout563.xml"/><Relationship Id="rId1" Type="http://schemas.openxmlformats.org/officeDocument/2006/relationships/slideLayout" Target="../slideLayouts/slideLayout562.xml"/><Relationship Id="rId6" Type="http://schemas.openxmlformats.org/officeDocument/2006/relationships/slideLayout" Target="../slideLayouts/slideLayout567.xml"/><Relationship Id="rId11" Type="http://schemas.openxmlformats.org/officeDocument/2006/relationships/slideLayout" Target="../slideLayouts/slideLayout572.xml"/><Relationship Id="rId5" Type="http://schemas.openxmlformats.org/officeDocument/2006/relationships/slideLayout" Target="../slideLayouts/slideLayout566.xml"/><Relationship Id="rId10" Type="http://schemas.openxmlformats.org/officeDocument/2006/relationships/slideLayout" Target="../slideLayouts/slideLayout571.xml"/><Relationship Id="rId4" Type="http://schemas.openxmlformats.org/officeDocument/2006/relationships/slideLayout" Target="../slideLayouts/slideLayout565.xml"/><Relationship Id="rId9" Type="http://schemas.openxmlformats.org/officeDocument/2006/relationships/slideLayout" Target="../slideLayouts/slideLayout570.xml"/></Relationships>
</file>

<file path=ppt/slideMasters/_rels/slideMaster5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0.xml"/><Relationship Id="rId3" Type="http://schemas.openxmlformats.org/officeDocument/2006/relationships/slideLayout" Target="../slideLayouts/slideLayout575.xml"/><Relationship Id="rId7" Type="http://schemas.openxmlformats.org/officeDocument/2006/relationships/slideLayout" Target="../slideLayouts/slideLayout579.xml"/><Relationship Id="rId12" Type="http://schemas.openxmlformats.org/officeDocument/2006/relationships/theme" Target="../theme/theme53.xml"/><Relationship Id="rId2" Type="http://schemas.openxmlformats.org/officeDocument/2006/relationships/slideLayout" Target="../slideLayouts/slideLayout574.xml"/><Relationship Id="rId1" Type="http://schemas.openxmlformats.org/officeDocument/2006/relationships/slideLayout" Target="../slideLayouts/slideLayout573.xml"/><Relationship Id="rId6" Type="http://schemas.openxmlformats.org/officeDocument/2006/relationships/slideLayout" Target="../slideLayouts/slideLayout578.xml"/><Relationship Id="rId11" Type="http://schemas.openxmlformats.org/officeDocument/2006/relationships/slideLayout" Target="../slideLayouts/slideLayout583.xml"/><Relationship Id="rId5" Type="http://schemas.openxmlformats.org/officeDocument/2006/relationships/slideLayout" Target="../slideLayouts/slideLayout577.xml"/><Relationship Id="rId10" Type="http://schemas.openxmlformats.org/officeDocument/2006/relationships/slideLayout" Target="../slideLayouts/slideLayout582.xml"/><Relationship Id="rId4" Type="http://schemas.openxmlformats.org/officeDocument/2006/relationships/slideLayout" Target="../slideLayouts/slideLayout576.xml"/><Relationship Id="rId9" Type="http://schemas.openxmlformats.org/officeDocument/2006/relationships/slideLayout" Target="../slideLayouts/slideLayout581.xml"/></Relationships>
</file>

<file path=ppt/slideMasters/_rels/slideMaster5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1.xml"/><Relationship Id="rId3" Type="http://schemas.openxmlformats.org/officeDocument/2006/relationships/slideLayout" Target="../slideLayouts/slideLayout586.xml"/><Relationship Id="rId7" Type="http://schemas.openxmlformats.org/officeDocument/2006/relationships/slideLayout" Target="../slideLayouts/slideLayout590.xml"/><Relationship Id="rId12" Type="http://schemas.openxmlformats.org/officeDocument/2006/relationships/theme" Target="../theme/theme54.xml"/><Relationship Id="rId2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84.xml"/><Relationship Id="rId6" Type="http://schemas.openxmlformats.org/officeDocument/2006/relationships/slideLayout" Target="../slideLayouts/slideLayout589.xml"/><Relationship Id="rId11" Type="http://schemas.openxmlformats.org/officeDocument/2006/relationships/slideLayout" Target="../slideLayouts/slideLayout594.xml"/><Relationship Id="rId5" Type="http://schemas.openxmlformats.org/officeDocument/2006/relationships/slideLayout" Target="../slideLayouts/slideLayout588.xml"/><Relationship Id="rId10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587.xml"/><Relationship Id="rId9" Type="http://schemas.openxmlformats.org/officeDocument/2006/relationships/slideLayout" Target="../slideLayouts/slideLayout592.xml"/></Relationships>
</file>

<file path=ppt/slideMasters/_rels/slideMaster5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2.xml"/><Relationship Id="rId3" Type="http://schemas.openxmlformats.org/officeDocument/2006/relationships/slideLayout" Target="../slideLayouts/slideLayout597.xml"/><Relationship Id="rId7" Type="http://schemas.openxmlformats.org/officeDocument/2006/relationships/slideLayout" Target="../slideLayouts/slideLayout601.xml"/><Relationship Id="rId12" Type="http://schemas.openxmlformats.org/officeDocument/2006/relationships/theme" Target="../theme/theme55.xml"/><Relationship Id="rId2" Type="http://schemas.openxmlformats.org/officeDocument/2006/relationships/slideLayout" Target="../slideLayouts/slideLayout596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5" Type="http://schemas.openxmlformats.org/officeDocument/2006/relationships/slideLayout" Target="../slideLayouts/slideLayout599.xml"/><Relationship Id="rId10" Type="http://schemas.openxmlformats.org/officeDocument/2006/relationships/slideLayout" Target="../slideLayouts/slideLayout604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/Relationships>
</file>

<file path=ppt/slideMasters/_rels/slideMaster5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3.xml"/><Relationship Id="rId3" Type="http://schemas.openxmlformats.org/officeDocument/2006/relationships/slideLayout" Target="../slideLayouts/slideLayout608.xml"/><Relationship Id="rId7" Type="http://schemas.openxmlformats.org/officeDocument/2006/relationships/slideLayout" Target="../slideLayouts/slideLayout612.xml"/><Relationship Id="rId12" Type="http://schemas.openxmlformats.org/officeDocument/2006/relationships/theme" Target="../theme/theme56.xml"/><Relationship Id="rId2" Type="http://schemas.openxmlformats.org/officeDocument/2006/relationships/slideLayout" Target="../slideLayouts/slideLayout607.xml"/><Relationship Id="rId1" Type="http://schemas.openxmlformats.org/officeDocument/2006/relationships/slideLayout" Target="../slideLayouts/slideLayout606.xml"/><Relationship Id="rId6" Type="http://schemas.openxmlformats.org/officeDocument/2006/relationships/slideLayout" Target="../slideLayouts/slideLayout611.xml"/><Relationship Id="rId11" Type="http://schemas.openxmlformats.org/officeDocument/2006/relationships/slideLayout" Target="../slideLayouts/slideLayout616.xml"/><Relationship Id="rId5" Type="http://schemas.openxmlformats.org/officeDocument/2006/relationships/slideLayout" Target="../slideLayouts/slideLayout610.xml"/><Relationship Id="rId10" Type="http://schemas.openxmlformats.org/officeDocument/2006/relationships/slideLayout" Target="../slideLayouts/slideLayout615.xml"/><Relationship Id="rId4" Type="http://schemas.openxmlformats.org/officeDocument/2006/relationships/slideLayout" Target="../slideLayouts/slideLayout609.xml"/><Relationship Id="rId9" Type="http://schemas.openxmlformats.org/officeDocument/2006/relationships/slideLayout" Target="../slideLayouts/slideLayout614.xml"/></Relationships>
</file>

<file path=ppt/slideMasters/_rels/slideMaster5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4.xml"/><Relationship Id="rId3" Type="http://schemas.openxmlformats.org/officeDocument/2006/relationships/slideLayout" Target="../slideLayouts/slideLayout619.xml"/><Relationship Id="rId7" Type="http://schemas.openxmlformats.org/officeDocument/2006/relationships/slideLayout" Target="../slideLayouts/slideLayout623.xml"/><Relationship Id="rId12" Type="http://schemas.openxmlformats.org/officeDocument/2006/relationships/theme" Target="../theme/theme57.xml"/><Relationship Id="rId2" Type="http://schemas.openxmlformats.org/officeDocument/2006/relationships/slideLayout" Target="../slideLayouts/slideLayout618.xml"/><Relationship Id="rId1" Type="http://schemas.openxmlformats.org/officeDocument/2006/relationships/slideLayout" Target="../slideLayouts/slideLayout617.xml"/><Relationship Id="rId6" Type="http://schemas.openxmlformats.org/officeDocument/2006/relationships/slideLayout" Target="../slideLayouts/slideLayout622.xml"/><Relationship Id="rId11" Type="http://schemas.openxmlformats.org/officeDocument/2006/relationships/slideLayout" Target="../slideLayouts/slideLayout627.xml"/><Relationship Id="rId5" Type="http://schemas.openxmlformats.org/officeDocument/2006/relationships/slideLayout" Target="../slideLayouts/slideLayout621.xml"/><Relationship Id="rId10" Type="http://schemas.openxmlformats.org/officeDocument/2006/relationships/slideLayout" Target="../slideLayouts/slideLayout626.xml"/><Relationship Id="rId4" Type="http://schemas.openxmlformats.org/officeDocument/2006/relationships/slideLayout" Target="../slideLayouts/slideLayout620.xml"/><Relationship Id="rId9" Type="http://schemas.openxmlformats.org/officeDocument/2006/relationships/slideLayout" Target="../slideLayouts/slideLayout625.xml"/></Relationships>
</file>

<file path=ppt/slideMasters/_rels/slideMaster5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5.xml"/><Relationship Id="rId3" Type="http://schemas.openxmlformats.org/officeDocument/2006/relationships/slideLayout" Target="../slideLayouts/slideLayout630.xml"/><Relationship Id="rId7" Type="http://schemas.openxmlformats.org/officeDocument/2006/relationships/slideLayout" Target="../slideLayouts/slideLayout634.xml"/><Relationship Id="rId12" Type="http://schemas.openxmlformats.org/officeDocument/2006/relationships/theme" Target="../theme/theme58.xml"/><Relationship Id="rId2" Type="http://schemas.openxmlformats.org/officeDocument/2006/relationships/slideLayout" Target="../slideLayouts/slideLayout629.xml"/><Relationship Id="rId1" Type="http://schemas.openxmlformats.org/officeDocument/2006/relationships/slideLayout" Target="../slideLayouts/slideLayout628.xml"/><Relationship Id="rId6" Type="http://schemas.openxmlformats.org/officeDocument/2006/relationships/slideLayout" Target="../slideLayouts/slideLayout633.xml"/><Relationship Id="rId11" Type="http://schemas.openxmlformats.org/officeDocument/2006/relationships/slideLayout" Target="../slideLayouts/slideLayout638.xml"/><Relationship Id="rId5" Type="http://schemas.openxmlformats.org/officeDocument/2006/relationships/slideLayout" Target="../slideLayouts/slideLayout632.xml"/><Relationship Id="rId10" Type="http://schemas.openxmlformats.org/officeDocument/2006/relationships/slideLayout" Target="../slideLayouts/slideLayout637.xml"/><Relationship Id="rId4" Type="http://schemas.openxmlformats.org/officeDocument/2006/relationships/slideLayout" Target="../slideLayouts/slideLayout631.xml"/><Relationship Id="rId9" Type="http://schemas.openxmlformats.org/officeDocument/2006/relationships/slideLayout" Target="../slideLayouts/slideLayout636.xml"/></Relationships>
</file>

<file path=ppt/slideMasters/_rels/slideMaster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6.xml"/><Relationship Id="rId3" Type="http://schemas.openxmlformats.org/officeDocument/2006/relationships/slideLayout" Target="../slideLayouts/slideLayout641.xml"/><Relationship Id="rId7" Type="http://schemas.openxmlformats.org/officeDocument/2006/relationships/slideLayout" Target="../slideLayouts/slideLayout645.xml"/><Relationship Id="rId12" Type="http://schemas.openxmlformats.org/officeDocument/2006/relationships/theme" Target="../theme/theme59.xml"/><Relationship Id="rId2" Type="http://schemas.openxmlformats.org/officeDocument/2006/relationships/slideLayout" Target="../slideLayouts/slideLayout640.xml"/><Relationship Id="rId1" Type="http://schemas.openxmlformats.org/officeDocument/2006/relationships/slideLayout" Target="../slideLayouts/slideLayout639.xml"/><Relationship Id="rId6" Type="http://schemas.openxmlformats.org/officeDocument/2006/relationships/slideLayout" Target="../slideLayouts/slideLayout644.xml"/><Relationship Id="rId11" Type="http://schemas.openxmlformats.org/officeDocument/2006/relationships/slideLayout" Target="../slideLayouts/slideLayout649.xml"/><Relationship Id="rId5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48.xml"/><Relationship Id="rId4" Type="http://schemas.openxmlformats.org/officeDocument/2006/relationships/slideLayout" Target="../slideLayouts/slideLayout642.xml"/><Relationship Id="rId9" Type="http://schemas.openxmlformats.org/officeDocument/2006/relationships/slideLayout" Target="../slideLayouts/slideLayout6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7.xml"/><Relationship Id="rId3" Type="http://schemas.openxmlformats.org/officeDocument/2006/relationships/slideLayout" Target="../slideLayouts/slideLayout652.xml"/><Relationship Id="rId7" Type="http://schemas.openxmlformats.org/officeDocument/2006/relationships/slideLayout" Target="../slideLayouts/slideLayout656.xml"/><Relationship Id="rId12" Type="http://schemas.openxmlformats.org/officeDocument/2006/relationships/theme" Target="../theme/theme60.xml"/><Relationship Id="rId2" Type="http://schemas.openxmlformats.org/officeDocument/2006/relationships/slideLayout" Target="../slideLayouts/slideLayout651.xml"/><Relationship Id="rId1" Type="http://schemas.openxmlformats.org/officeDocument/2006/relationships/slideLayout" Target="../slideLayouts/slideLayout650.xml"/><Relationship Id="rId6" Type="http://schemas.openxmlformats.org/officeDocument/2006/relationships/slideLayout" Target="../slideLayouts/slideLayout655.xml"/><Relationship Id="rId11" Type="http://schemas.openxmlformats.org/officeDocument/2006/relationships/slideLayout" Target="../slideLayouts/slideLayout660.xml"/><Relationship Id="rId5" Type="http://schemas.openxmlformats.org/officeDocument/2006/relationships/slideLayout" Target="../slideLayouts/slideLayout654.xml"/><Relationship Id="rId10" Type="http://schemas.openxmlformats.org/officeDocument/2006/relationships/slideLayout" Target="../slideLayouts/slideLayout659.xml"/><Relationship Id="rId4" Type="http://schemas.openxmlformats.org/officeDocument/2006/relationships/slideLayout" Target="../slideLayouts/slideLayout653.xml"/><Relationship Id="rId9" Type="http://schemas.openxmlformats.org/officeDocument/2006/relationships/slideLayout" Target="../slideLayouts/slideLayout6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8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97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3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7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3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97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412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28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36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8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696464"/>
                </a:solidFill>
              </a:rPr>
              <a:pPr/>
              <a:t>16.02.2023</a:t>
            </a:fld>
            <a:endParaRPr lang="ru-RU">
              <a:solidFill>
                <a:srgbClr val="696464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399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96464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2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1" y="228601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94" y="1679429"/>
            <a:ext cx="8723377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38331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188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88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87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2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84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146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199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74"/>
            <a:ext cx="289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1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199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74"/>
            <a:ext cx="289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7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199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74"/>
            <a:ext cx="289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199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74"/>
            <a:ext cx="28955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7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6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60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07" y="578776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1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5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102" y="6407968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302" y="6407968"/>
            <a:ext cx="36576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17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8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60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07" y="5787762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1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5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prstClr val="black"/>
                </a:solidFill>
              </a:rPr>
              <a:pPr/>
              <a:t>16.02.2023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102" y="6407968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302" y="6407968"/>
            <a:ext cx="36576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067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199" y="641669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99"/>
            <a:ext cx="2895599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99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117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199" y="641669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99"/>
            <a:ext cx="2895599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99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9751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1" y="228601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94" y="1679429"/>
            <a:ext cx="8723377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338331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3" y="6250188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16.02.2023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9" y="6250188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87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8" y="2675467"/>
            <a:ext cx="7408332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8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199" y="641669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99"/>
            <a:ext cx="2895599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99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520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199" y="641669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99"/>
            <a:ext cx="2895599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99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731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199" y="641669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99"/>
            <a:ext cx="2895599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99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7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199" y="641669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99"/>
            <a:ext cx="2895599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99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1815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199" y="641669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99"/>
            <a:ext cx="2895599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99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073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199" y="6416699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99"/>
            <a:ext cx="2895599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99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>
                    <a:shade val="50000"/>
                  </a:prstClr>
                </a:solidFill>
              </a:rPr>
              <a:pPr/>
              <a:t>‹#›</a:t>
            </a:fld>
            <a:endParaRPr lang="ru-RU">
              <a:solidFill>
                <a:prstClr val="white">
                  <a:shade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366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24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222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8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1" y="1447824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3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1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1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6333859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7" r:id="rId1"/>
    <p:sldLayoutId id="2147484178" r:id="rId2"/>
    <p:sldLayoutId id="2147484179" r:id="rId3"/>
    <p:sldLayoutId id="2147484180" r:id="rId4"/>
    <p:sldLayoutId id="2147484181" r:id="rId5"/>
    <p:sldLayoutId id="2147484182" r:id="rId6"/>
    <p:sldLayoutId id="2147484183" r:id="rId7"/>
    <p:sldLayoutId id="2147484184" r:id="rId8"/>
    <p:sldLayoutId id="2147484185" r:id="rId9"/>
    <p:sldLayoutId id="2147484186" r:id="rId10"/>
    <p:sldLayoutId id="21474841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5E9287-DE1D-4CAE-8BFB-2F33F21EE2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0" y="365136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0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1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1" y="1447824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3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1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1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919623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77" y="365136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77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77" y="6356372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7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77" y="6356372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0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9" y="365136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9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9" y="6356366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6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69" y="6356366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943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77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399" y="0"/>
            <a:ext cx="990601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7" y="6557955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>
                <a:solidFill>
                  <a:srgbClr val="B13F9A"/>
                </a:solidFill>
              </a:rPr>
              <a:pPr/>
              <a:t>16.02.2023</a:t>
            </a:fld>
            <a:endParaRPr lang="ru-RU">
              <a:solidFill>
                <a:srgbClr val="B13F9A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2" y="6557950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>
              <a:solidFill>
                <a:srgbClr val="B13F9A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9" y="6556248"/>
            <a:ext cx="588335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>
                <a:solidFill>
                  <a:srgbClr val="B13F9A"/>
                </a:solidFill>
              </a:rPr>
              <a:pPr/>
              <a:t>‹#›</a:t>
            </a:fld>
            <a:endParaRPr lang="ru-RU">
              <a:solidFill>
                <a:srgbClr val="B13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9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1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617221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17" y="617221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657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  <p:sldLayoutId id="2147484252" r:id="rId4"/>
    <p:sldLayoutId id="2147484253" r:id="rId5"/>
    <p:sldLayoutId id="2147484254" r:id="rId6"/>
    <p:sldLayoutId id="2147484255" r:id="rId7"/>
    <p:sldLayoutId id="2147484256" r:id="rId8"/>
    <p:sldLayoutId id="2147484257" r:id="rId9"/>
    <p:sldLayoutId id="2147484258" r:id="rId10"/>
    <p:sldLayoutId id="21474842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1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617221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17" y="617221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29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1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617221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17" y="617221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3" r:id="rId1"/>
    <p:sldLayoutId id="2147484274" r:id="rId2"/>
    <p:sldLayoutId id="2147484275" r:id="rId3"/>
    <p:sldLayoutId id="2147484276" r:id="rId4"/>
    <p:sldLayoutId id="2147484277" r:id="rId5"/>
    <p:sldLayoutId id="2147484278" r:id="rId6"/>
    <p:sldLayoutId id="2147484279" r:id="rId7"/>
    <p:sldLayoutId id="2147484280" r:id="rId8"/>
    <p:sldLayoutId id="2147484281" r:id="rId9"/>
    <p:sldLayoutId id="2147484282" r:id="rId10"/>
    <p:sldLayoutId id="21474842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1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617221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17" y="617221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948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1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617221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17" y="617221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16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7" r:id="rId1"/>
    <p:sldLayoutId id="2147484298" r:id="rId2"/>
    <p:sldLayoutId id="2147484299" r:id="rId3"/>
    <p:sldLayoutId id="2147484300" r:id="rId4"/>
    <p:sldLayoutId id="2147484301" r:id="rId5"/>
    <p:sldLayoutId id="2147484302" r:id="rId6"/>
    <p:sldLayoutId id="2147484303" r:id="rId7"/>
    <p:sldLayoutId id="2147484304" r:id="rId8"/>
    <p:sldLayoutId id="2147484305" r:id="rId9"/>
    <p:sldLayoutId id="2147484306" r:id="rId10"/>
    <p:sldLayoutId id="21474843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5E9287-DE1D-4CAE-8BFB-2F33F21EE2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0" y="365136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0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1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16" y="617221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17" y="617221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61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61" y="365135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61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61" y="6356360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6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61" y="6356360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79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365127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6356352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CCA542A-1DEA-964F-BBC9-4531DBAB3AC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16.02.2023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6356352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4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610E8D-7452-E447-B2EA-5F2656C8F35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87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algn="l" defTabSz="719907" rtl="0" eaLnBrk="1" latinLnBrk="0" hangingPunct="1">
        <a:lnSpc>
          <a:spcPct val="90000"/>
        </a:lnSpc>
        <a:spcBef>
          <a:spcPct val="0"/>
        </a:spcBef>
        <a:buNone/>
        <a:defRPr sz="346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9977" indent="-179977" algn="l" defTabSz="719907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204" kern="1200">
          <a:solidFill>
            <a:schemeClr val="tx1"/>
          </a:solidFill>
          <a:latin typeface="+mn-lt"/>
          <a:ea typeface="+mn-ea"/>
          <a:cs typeface="+mn-cs"/>
        </a:defRPr>
      </a:lvl1pPr>
      <a:lvl2pPr marL="539930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899884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3pPr>
      <a:lvl4pPr marL="1259837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619791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97974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339698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699652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3059605" indent="-179977" algn="l" defTabSz="719907" rtl="0" eaLnBrk="1" latinLnBrk="0" hangingPunct="1">
        <a:lnSpc>
          <a:spcPct val="90000"/>
        </a:lnSpc>
        <a:spcBef>
          <a:spcPts val="394"/>
        </a:spcBef>
        <a:buFont typeface="Arial" panose="020B0604020202020204" pitchFamily="34" charset="0"/>
        <a:buChar char="•"/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1pPr>
      <a:lvl2pPr marL="35995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2pPr>
      <a:lvl3pPr marL="719907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3pPr>
      <a:lvl4pPr marL="107986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4pPr>
      <a:lvl5pPr marL="1439814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5pPr>
      <a:lvl6pPr marL="179976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6pPr>
      <a:lvl7pPr marL="2159721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7pPr>
      <a:lvl8pPr marL="2519675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8pPr>
      <a:lvl9pPr marL="2879628" algn="l" defTabSz="719907" rtl="0" eaLnBrk="1" latinLnBrk="0" hangingPunct="1">
        <a:defRPr sz="14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ACCBF9"/>
                </a:solidFill>
              </a:rPr>
              <a:pPr/>
              <a:t>16.02.2023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ACCBF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ACCBF9"/>
                </a:solidFill>
              </a:rPr>
              <a:pPr/>
              <a:t>‹#›</a:t>
            </a:fld>
            <a:endParaRPr lang="ru-RU">
              <a:solidFill>
                <a:srgbClr val="ACCBF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466087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45" r:id="rId1"/>
    <p:sldLayoutId id="2147484346" r:id="rId2"/>
    <p:sldLayoutId id="2147484347" r:id="rId3"/>
    <p:sldLayoutId id="2147484348" r:id="rId4"/>
    <p:sldLayoutId id="2147484349" r:id="rId5"/>
    <p:sldLayoutId id="2147484350" r:id="rId6"/>
    <p:sldLayoutId id="2147484351" r:id="rId7"/>
    <p:sldLayoutId id="2147484352" r:id="rId8"/>
    <p:sldLayoutId id="2147484353" r:id="rId9"/>
    <p:sldLayoutId id="2147484354" r:id="rId10"/>
    <p:sldLayoutId id="214748435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831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7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29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69" r:id="rId1"/>
    <p:sldLayoutId id="2147484370" r:id="rId2"/>
    <p:sldLayoutId id="2147484371" r:id="rId3"/>
    <p:sldLayoutId id="2147484372" r:id="rId4"/>
    <p:sldLayoutId id="2147484373" r:id="rId5"/>
    <p:sldLayoutId id="2147484374" r:id="rId6"/>
    <p:sldLayoutId id="2147484375" r:id="rId7"/>
    <p:sldLayoutId id="2147484376" r:id="rId8"/>
    <p:sldLayoutId id="2147484377" r:id="rId9"/>
    <p:sldLayoutId id="2147484378" r:id="rId10"/>
    <p:sldLayoutId id="2147484379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white"/>
                </a:solidFill>
              </a:rPr>
              <a:pPr/>
              <a:t>16.02.2023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white"/>
                </a:solidFill>
              </a:rPr>
              <a:pPr/>
              <a:t>‹#›</a:t>
            </a:fld>
            <a:endParaRPr lang="ru-RU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1852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81" r:id="rId1"/>
    <p:sldLayoutId id="2147484382" r:id="rId2"/>
    <p:sldLayoutId id="2147484383" r:id="rId3"/>
    <p:sldLayoutId id="2147484384" r:id="rId4"/>
    <p:sldLayoutId id="2147484385" r:id="rId5"/>
    <p:sldLayoutId id="2147484386" r:id="rId6"/>
    <p:sldLayoutId id="2147484387" r:id="rId7"/>
    <p:sldLayoutId id="2147484388" r:id="rId8"/>
    <p:sldLayoutId id="2147484389" r:id="rId9"/>
    <p:sldLayoutId id="2147484390" r:id="rId10"/>
    <p:sldLayoutId id="2147484391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886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176409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05" r:id="rId1"/>
    <p:sldLayoutId id="2147484406" r:id="rId2"/>
    <p:sldLayoutId id="2147484407" r:id="rId3"/>
    <p:sldLayoutId id="2147484408" r:id="rId4"/>
    <p:sldLayoutId id="2147484409" r:id="rId5"/>
    <p:sldLayoutId id="2147484410" r:id="rId6"/>
    <p:sldLayoutId id="2147484411" r:id="rId7"/>
    <p:sldLayoutId id="2147484412" r:id="rId8"/>
    <p:sldLayoutId id="2147484413" r:id="rId9"/>
    <p:sldLayoutId id="2147484414" r:id="rId10"/>
    <p:sldLayoutId id="2147484415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1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FEFAC9"/>
                </a:solidFill>
              </a:rPr>
              <a:pPr/>
              <a:t>16.02.2023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03907999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17" r:id="rId1"/>
    <p:sldLayoutId id="2147484418" r:id="rId2"/>
    <p:sldLayoutId id="2147484419" r:id="rId3"/>
    <p:sldLayoutId id="2147484420" r:id="rId4"/>
    <p:sldLayoutId id="2147484421" r:id="rId5"/>
    <p:sldLayoutId id="2147484422" r:id="rId6"/>
    <p:sldLayoutId id="2147484423" r:id="rId7"/>
    <p:sldLayoutId id="2147484424" r:id="rId8"/>
    <p:sldLayoutId id="2147484425" r:id="rId9"/>
    <p:sldLayoutId id="2147484426" r:id="rId10"/>
    <p:sldLayoutId id="214748442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5E9287-DE1D-4CAE-8BFB-2F33F21EE2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0" y="365136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0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204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90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1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1" y="6172201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01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5E9287-DE1D-4CAE-8BFB-2F33F21EE2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0" y="365136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0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61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75E9287-DE1D-4CAE-8BFB-2F33F21EE2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80" y="365136"/>
            <a:ext cx="78866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80" y="1825625"/>
            <a:ext cx="78866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16.02.2023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635637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80" y="6356375"/>
            <a:ext cx="2057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292934">
                    <a:tint val="75000"/>
                  </a:srgbClr>
                </a:solidFill>
              </a:rPr>
              <a:pPr/>
              <a:t>‹#›</a:t>
            </a:fld>
            <a:endParaRPr lang="ru-RU">
              <a:solidFill>
                <a:srgbClr val="29293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805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" y="4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24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16.02.2023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29" y="6172224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30" y="6172224"/>
            <a:ext cx="1828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195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8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9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3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6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77.xml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9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0.xml"/><Relationship Id="rId4" Type="http://schemas.microsoft.com/office/2007/relationships/hdphoto" Target="../media/hdphoto3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3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3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4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5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65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37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8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09.xml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20.xml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3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41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52.xml"/><Relationship Id="rId5" Type="http://schemas.openxmlformats.org/officeDocument/2006/relationships/image" Target="../media/image80.png"/><Relationship Id="rId4" Type="http://schemas.openxmlformats.org/officeDocument/2006/relationships/image" Target="../media/image2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64.xml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75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485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9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50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19.xml"/><Relationship Id="rId4" Type="http://schemas.openxmlformats.org/officeDocument/2006/relationships/image" Target="../media/image93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530.xml"/><Relationship Id="rId4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41.xml"/><Relationship Id="rId4" Type="http://schemas.openxmlformats.org/officeDocument/2006/relationships/image" Target="../media/image9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10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51.xml"/><Relationship Id="rId6" Type="http://schemas.openxmlformats.org/officeDocument/2006/relationships/image" Target="../media/image101.jpg"/><Relationship Id="rId5" Type="http://schemas.openxmlformats.org/officeDocument/2006/relationships/image" Target="../media/image100.jpg"/><Relationship Id="rId4" Type="http://schemas.openxmlformats.org/officeDocument/2006/relationships/image" Target="../media/image2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62.xml"/><Relationship Id="rId6" Type="http://schemas.openxmlformats.org/officeDocument/2006/relationships/image" Target="../media/image103.png"/><Relationship Id="rId5" Type="http://schemas.openxmlformats.org/officeDocument/2006/relationships/image" Target="../media/image100.jpg"/><Relationship Id="rId4" Type="http://schemas.openxmlformats.org/officeDocument/2006/relationships/image" Target="../media/image2.sv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85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7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96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0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6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4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64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64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64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Word13.docx"/><Relationship Id="rId2" Type="http://schemas.openxmlformats.org/officeDocument/2006/relationships/slideLayout" Target="../slideLayouts/slideLayout64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6.emf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4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4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76360669707.jpg"/>
          <p:cNvPicPr>
            <a:picLocks noChangeAspect="1"/>
          </p:cNvPicPr>
          <p:nvPr/>
        </p:nvPicPr>
        <p:blipFill>
          <a:blip r:embed="rId2" cstate="print">
            <a:lum/>
          </a:blip>
          <a:srcRect l="1739" t="3479" r="1739" b="3913"/>
          <a:stretch>
            <a:fillRect/>
          </a:stretch>
        </p:blipFill>
        <p:spPr>
          <a:xfrm>
            <a:off x="571472" y="1571612"/>
            <a:ext cx="7929618" cy="5072098"/>
          </a:xfrm>
          <a:prstGeom prst="roundRect">
            <a:avLst/>
          </a:prstGeom>
        </p:spPr>
      </p:pic>
      <p:pic>
        <p:nvPicPr>
          <p:cNvPr id="6" name="Picture 2" descr="C:\Лераа\2022\Цур\ГП\РОИВ\Нукутский\Ресурс 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290"/>
            <a:ext cx="609037" cy="7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Лераа\2022\Цур\ГП\РОИВ\Казачинсколен\казач-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24"/>
            <a:ext cx="9144000" cy="121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" y="26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БЮДЖЕТ ДЛЯ ГРАЖДАН                               МУНИЦИПАЛЬНОГО ОБРАЗОВАНИЯ </a:t>
            </a:r>
          </a:p>
          <a:p>
            <a:pPr algn="ctr"/>
            <a:r>
              <a:rPr lang="ru-RU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«НУКУТСКИЙ РАЙОН» 2023-2025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8" name="Picture 2" descr="C:\Лераа\2022\Цур\ГП\РОИВ\Нукутский\Ресурс 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806" y="214290"/>
            <a:ext cx="609037" cy="72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72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8" y="214290"/>
            <a:ext cx="8358245" cy="857256"/>
          </a:xfrm>
        </p:spPr>
        <p:txBody>
          <a:bodyPr>
            <a:normAutofit fontScale="90000"/>
          </a:bodyPr>
          <a:lstStyle/>
          <a:p>
            <a:pPr algn="ctr">
              <a:buNone/>
            </a:pPr>
            <a:r>
              <a:rPr lang="ru-RU" sz="2800" dirty="0" smtClean="0">
                <a:solidFill>
                  <a:schemeClr val="accent4">
                    <a:lumMod val="75000"/>
                  </a:schemeClr>
                </a:solidFill>
              </a:rPr>
              <a:t>ДОХОДЫ МУНИЦИПАЛЬНОГО ОБРАЗОВАНИЯ «НУКУТСКИЙ РАЙОН»</a:t>
            </a:r>
            <a:endParaRPr lang="ru-RU" sz="28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021558958"/>
              </p:ext>
            </p:extLst>
          </p:nvPr>
        </p:nvGraphicFramePr>
        <p:xfrm>
          <a:off x="395536" y="1052736"/>
          <a:ext cx="8501087" cy="57053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22"/>
                <a:gridCol w="1143007"/>
                <a:gridCol w="1214445"/>
                <a:gridCol w="1143007"/>
                <a:gridCol w="1143006"/>
              </a:tblGrid>
              <a:tr h="319894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годы,(тыс.рублей)</a:t>
                      </a:r>
                      <a:endParaRPr lang="ru-RU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52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2022(факт)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2023(ОЦЕНКА)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2024(план)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2025(план)</a:t>
                      </a:r>
                      <a:endParaRPr lang="ru-RU" sz="1200" dirty="0"/>
                    </a:p>
                  </a:txBody>
                  <a:tcPr/>
                </a:tc>
              </a:tr>
              <a:tr h="452518">
                <a:tc>
                  <a:txBody>
                    <a:bodyPr/>
                    <a:lstStyle/>
                    <a:p>
                      <a:r>
                        <a:rPr lang="ru-RU" sz="1200" dirty="0"/>
                        <a:t>Доходы бюджета - Всего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r>
                        <a:rPr lang="ru-RU" sz="1200" baseline="0" dirty="0" smtClean="0"/>
                        <a:t> 178 560,0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965 352,3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884 215,7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863 397,2</a:t>
                      </a:r>
                      <a:endParaRPr lang="ru-RU" sz="1200" dirty="0"/>
                    </a:p>
                  </a:txBody>
                  <a:tcPr anchor="ctr"/>
                </a:tc>
              </a:tr>
              <a:tr h="452518">
                <a:tc>
                  <a:txBody>
                    <a:bodyPr/>
                    <a:lstStyle/>
                    <a:p>
                      <a:r>
                        <a:rPr lang="ru-RU" sz="1200" dirty="0"/>
                        <a:t>НАЛОГОВЫЕ И НЕНАЛОГОВЫЕ ДОХОДЫ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100 000,4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84 822,4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86 632,4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87 640,5</a:t>
                      </a:r>
                      <a:endParaRPr lang="ru-RU" sz="1200" dirty="0"/>
                    </a:p>
                  </a:txBody>
                  <a:tcPr anchor="ctr"/>
                </a:tc>
              </a:tr>
              <a:tr h="319894">
                <a:tc>
                  <a:txBody>
                    <a:bodyPr/>
                    <a:lstStyle/>
                    <a:p>
                      <a:r>
                        <a:rPr lang="ru-RU" sz="1200" dirty="0"/>
                        <a:t>Налог на доходы физических лиц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66 757,3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59 540,0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60 515,0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60 768,7</a:t>
                      </a:r>
                      <a:endParaRPr lang="ru-RU" sz="1200" dirty="0"/>
                    </a:p>
                  </a:txBody>
                  <a:tcPr anchor="ctr"/>
                </a:tc>
              </a:tr>
              <a:tr h="634654">
                <a:tc>
                  <a:txBody>
                    <a:bodyPr/>
                    <a:lstStyle/>
                    <a:p>
                      <a:r>
                        <a:rPr lang="ru-RU" sz="1200" dirty="0"/>
                        <a:t>Акцизы по подакцизным товарам (продукции), производимым на территории Российской Федерации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89,8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50,3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55,8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59,0</a:t>
                      </a:r>
                      <a:endParaRPr lang="ru-RU" sz="1200" dirty="0"/>
                    </a:p>
                  </a:txBody>
                  <a:tcPr anchor="ctr"/>
                </a:tc>
              </a:tr>
              <a:tr h="634654">
                <a:tc>
                  <a:txBody>
                    <a:bodyPr/>
                    <a:lstStyle/>
                    <a:p>
                      <a:r>
                        <a:rPr lang="ru-RU" sz="1200" dirty="0"/>
                        <a:t>Налог, взимаемый в связи с применением упрощенной системы налогообложения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18 906,3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15 000,0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15 690,0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16 317,6</a:t>
                      </a:r>
                      <a:endParaRPr lang="ru-RU" sz="1200" dirty="0"/>
                    </a:p>
                  </a:txBody>
                  <a:tcPr anchor="ctr"/>
                </a:tc>
              </a:tr>
              <a:tr h="452518">
                <a:tc>
                  <a:txBody>
                    <a:bodyPr/>
                    <a:lstStyle/>
                    <a:p>
                      <a:r>
                        <a:rPr lang="ru-RU" sz="1200" dirty="0"/>
                        <a:t>Единый сельскохозяйственный налог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679,5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742,0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772,0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799,8</a:t>
                      </a:r>
                    </a:p>
                  </a:txBody>
                  <a:tcPr anchor="ctr"/>
                </a:tc>
              </a:tr>
              <a:tr h="519196">
                <a:tc>
                  <a:txBody>
                    <a:bodyPr/>
                    <a:lstStyle/>
                    <a:p>
                      <a:r>
                        <a:rPr lang="ru-RU" sz="1200" dirty="0"/>
                        <a:t>Налог, взимаемый в связи с применением патентной системы налогообложения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2 146,8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2 023,0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2 116,1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2 200,7</a:t>
                      </a:r>
                    </a:p>
                  </a:txBody>
                  <a:tcPr anchor="ctr"/>
                </a:tc>
              </a:tr>
              <a:tr h="634654">
                <a:tc>
                  <a:txBody>
                    <a:bodyPr/>
                    <a:lstStyle/>
                    <a:p>
                      <a:r>
                        <a:rPr lang="ru-RU" sz="1200" dirty="0"/>
                        <a:t>Государственная пошлина по делам, рассматриваемым в судах общей юрисдикции, мировыми судьями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1 745,6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1 500,0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1 500,0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</a:t>
                      </a:r>
                      <a:r>
                        <a:rPr lang="ru-RU" sz="1200" baseline="0" dirty="0" smtClean="0"/>
                        <a:t> 500,0</a:t>
                      </a:r>
                      <a:endParaRPr lang="ru-RU" sz="1200" dirty="0" smtClean="0"/>
                    </a:p>
                  </a:txBody>
                  <a:tcPr anchor="ctr"/>
                </a:tc>
              </a:tr>
              <a:tr h="816789">
                <a:tc>
                  <a:txBody>
                    <a:bodyPr/>
                    <a:lstStyle/>
                    <a:p>
                      <a:r>
                        <a:rPr lang="ru-RU" sz="1200" dirty="0"/>
                        <a:t>ДОХОДЫ ОТ ИСПОЛЬЗОВАНИЯ ИМУЩЕСТВА, НАХОДЯЩЕГОСЯ В ГОСУДАРСТВЕННОЙ И МУНИЦИПАЛЬНОЙ СОБСТВЕННОСТИ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6 822,0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5 100,0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5 100,1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5 100,2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193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6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782957715"/>
              </p:ext>
            </p:extLst>
          </p:nvPr>
        </p:nvGraphicFramePr>
        <p:xfrm>
          <a:off x="395536" y="188640"/>
          <a:ext cx="8572526" cy="6445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7622"/>
                <a:gridCol w="1143007"/>
                <a:gridCol w="1214445"/>
                <a:gridCol w="1143007"/>
                <a:gridCol w="1214445"/>
              </a:tblGrid>
              <a:tr h="309366"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ПОКАЗАТЕЛИ</a:t>
                      </a:r>
                      <a:endParaRPr lang="ru-RU" sz="14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годы,(тыс.рублей)</a:t>
                      </a:r>
                      <a:endParaRPr lang="ru-RU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1419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2022(факт)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2023(ОЦЕНКА)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2024(план)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2025(план)</a:t>
                      </a:r>
                      <a:endParaRPr lang="ru-RU" sz="1200" dirty="0"/>
                    </a:p>
                  </a:txBody>
                  <a:tcPr/>
                </a:tc>
              </a:tr>
              <a:tr h="468894">
                <a:tc>
                  <a:txBody>
                    <a:bodyPr/>
                    <a:lstStyle/>
                    <a:p>
                      <a:r>
                        <a:rPr lang="ru-RU" sz="1200" dirty="0"/>
                        <a:t>ПЛАТЕЖИ ПРИ ПОЛЬЗОВАНИИ ПРИРОДНЫМИ РЕСУРСАМИ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40,5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16,6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17,2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17,9</a:t>
                      </a:r>
                      <a:endParaRPr lang="ru-RU" sz="1200" dirty="0"/>
                    </a:p>
                  </a:txBody>
                  <a:tcPr anchor="ctr"/>
                </a:tc>
              </a:tr>
              <a:tr h="456527">
                <a:tc>
                  <a:txBody>
                    <a:bodyPr/>
                    <a:lstStyle/>
                    <a:p>
                      <a:r>
                        <a:rPr lang="ru-RU" sz="1200" dirty="0"/>
                        <a:t>ДОХОДЫ ОТ ОКАЗАНИЯ ПЛАТНЫХ УСЛУГ И КОМПЕНСАЦИИ ЗАТРАТ ГОСУДАРСТВА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637,9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247,5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247,5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247,5</a:t>
                      </a:r>
                      <a:endParaRPr lang="ru-RU" sz="1200" dirty="0"/>
                    </a:p>
                  </a:txBody>
                  <a:tcPr anchor="ctr"/>
                </a:tc>
              </a:tr>
              <a:tr h="657621">
                <a:tc>
                  <a:txBody>
                    <a:bodyPr/>
                    <a:lstStyle/>
                    <a:p>
                      <a:r>
                        <a:rPr lang="ru-RU" sz="1200" dirty="0"/>
                        <a:t>ДОХОДЫ ОТ ПРОДАЖИ МАТЕРИАЛЬНЫХ И НЕМАТЕРИАЛЬНЫХ АКТИВОВ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1 804,3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350,0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360,0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370,0</a:t>
                      </a:r>
                      <a:endParaRPr lang="ru-RU" sz="1200" dirty="0"/>
                    </a:p>
                  </a:txBody>
                  <a:tcPr anchor="ctr"/>
                </a:tc>
              </a:tr>
              <a:tr h="468894">
                <a:tc>
                  <a:txBody>
                    <a:bodyPr/>
                    <a:lstStyle/>
                    <a:p>
                      <a:r>
                        <a:rPr lang="ru-RU" sz="1200" dirty="0"/>
                        <a:t>ШТРАФЫ, САНКЦИИ, ВОЗМЕЩЕНИЕ УЩЕРБА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322,6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253,0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258,7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259,1</a:t>
                      </a:r>
                      <a:endParaRPr lang="ru-RU" sz="1200" dirty="0"/>
                    </a:p>
                  </a:txBody>
                  <a:tcPr anchor="ctr"/>
                </a:tc>
              </a:tr>
              <a:tr h="468894">
                <a:tc>
                  <a:txBody>
                    <a:bodyPr/>
                    <a:lstStyle/>
                    <a:p>
                      <a:r>
                        <a:rPr lang="ru-RU" sz="1200" dirty="0"/>
                        <a:t>БЕЗВОЗМЕЗДНЫЕ ПОСТУПЛЕНИЯ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1 078 559,6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880 529,9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797 583,3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775 756,7</a:t>
                      </a:r>
                      <a:endParaRPr lang="ru-RU" sz="1200" dirty="0"/>
                    </a:p>
                  </a:txBody>
                  <a:tcPr anchor="ctr"/>
                </a:tc>
              </a:tr>
              <a:tr h="500066">
                <a:tc>
                  <a:txBody>
                    <a:bodyPr/>
                    <a:lstStyle/>
                    <a:p>
                      <a:r>
                        <a:rPr lang="ru-RU" sz="1200" dirty="0"/>
                        <a:t>Дотации бюджетам бюджетной системы Российской Федерации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164 960,1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128 449,9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116 894,8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123 894,4</a:t>
                      </a:r>
                    </a:p>
                  </a:txBody>
                  <a:tcPr anchor="ctr"/>
                </a:tc>
              </a:tr>
              <a:tr h="657621">
                <a:tc>
                  <a:txBody>
                    <a:bodyPr/>
                    <a:lstStyle/>
                    <a:p>
                      <a:r>
                        <a:rPr lang="ru-RU" sz="1200" dirty="0"/>
                        <a:t>Субсидии бюджетам бюджетной системы Российской Федерации (межбюджетные субсидии)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239 595,4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102 906,0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89 665,4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60 962,2</a:t>
                      </a:r>
                    </a:p>
                  </a:txBody>
                  <a:tcPr anchor="ctr"/>
                </a:tc>
              </a:tr>
              <a:tr h="541392">
                <a:tc>
                  <a:txBody>
                    <a:bodyPr/>
                    <a:lstStyle/>
                    <a:p>
                      <a:r>
                        <a:rPr lang="ru-RU" sz="1200" dirty="0"/>
                        <a:t>Субвенции бюджетам бюджетной системы Российской Федерации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643 763,5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647 646,0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589 495,1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/>
                    </a:p>
                    <a:p>
                      <a:pPr algn="ctr"/>
                      <a:r>
                        <a:rPr lang="ru-RU" sz="1200" dirty="0" smtClean="0"/>
                        <a:t>589 372,1</a:t>
                      </a:r>
                    </a:p>
                  </a:txBody>
                  <a:tcPr anchor="ctr"/>
                </a:tc>
              </a:tr>
              <a:tr h="377247">
                <a:tc>
                  <a:txBody>
                    <a:bodyPr/>
                    <a:lstStyle/>
                    <a:p>
                      <a:r>
                        <a:rPr lang="ru-RU" sz="1200" dirty="0"/>
                        <a:t>Иные межбюджетные трансферты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27 956,2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1 528,0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1 528,0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1528,0</a:t>
                      </a:r>
                    </a:p>
                  </a:txBody>
                  <a:tcPr anchor="ctr"/>
                </a:tc>
              </a:tr>
              <a:tr h="490637">
                <a:tc>
                  <a:txBody>
                    <a:bodyPr/>
                    <a:lstStyle/>
                    <a:p>
                      <a:r>
                        <a:rPr lang="ru-RU" sz="1200" dirty="0"/>
                        <a:t>ПРОЧИЕ БЕЗВОЗМЕЗДНЫЕ ПОСТУПЛЕНИЯ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2 392,0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</a:p>
                  </a:txBody>
                  <a:tcPr anchor="ctr"/>
                </a:tc>
              </a:tr>
              <a:tr h="733499">
                <a:tc>
                  <a:txBody>
                    <a:bodyPr/>
                    <a:lstStyle/>
                    <a:p>
                      <a:r>
                        <a:rPr lang="ru-RU" sz="1200" dirty="0"/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-107 ,6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62171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65" y="214290"/>
            <a:ext cx="8215369" cy="857256"/>
          </a:xfrm>
        </p:spPr>
        <p:txBody>
          <a:bodyPr anchor="ctr"/>
          <a:lstStyle/>
          <a:p>
            <a:pPr algn="ctr">
              <a:buNone/>
            </a:pPr>
            <a:r>
              <a:rPr lang="ru-RU" sz="2400" dirty="0" smtClean="0">
                <a:solidFill>
                  <a:schemeClr val="accent4">
                    <a:lumMod val="75000"/>
                  </a:schemeClr>
                </a:solidFill>
              </a:rPr>
              <a:t>ДИНАМИКА ПОСТУПЛЕНИЯ ДОХОДОВ 2023-2025 </a:t>
            </a:r>
            <a:r>
              <a:rPr lang="ru-RU" sz="2400" dirty="0" err="1" smtClean="0">
                <a:solidFill>
                  <a:schemeClr val="accent4">
                    <a:lumMod val="75000"/>
                  </a:schemeClr>
                </a:solidFill>
              </a:rPr>
              <a:t>гг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13"/>
          </p:nvPr>
        </p:nvGraphicFramePr>
        <p:xfrm>
          <a:off x="571501" y="1143000"/>
          <a:ext cx="8143875" cy="5286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89270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675196"/>
              </p:ext>
            </p:extLst>
          </p:nvPr>
        </p:nvGraphicFramePr>
        <p:xfrm>
          <a:off x="357157" y="400946"/>
          <a:ext cx="8572561" cy="5957012"/>
        </p:xfrm>
        <a:graphic>
          <a:graphicData uri="http://schemas.openxmlformats.org/drawingml/2006/table">
            <a:tbl>
              <a:tblPr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2000265"/>
                <a:gridCol w="714380"/>
                <a:gridCol w="714380"/>
                <a:gridCol w="571504"/>
                <a:gridCol w="571504"/>
                <a:gridCol w="642942"/>
                <a:gridCol w="571504"/>
                <a:gridCol w="642942"/>
                <a:gridCol w="642942"/>
                <a:gridCol w="714380"/>
                <a:gridCol w="785818"/>
              </a:tblGrid>
              <a:tr h="481066">
                <a:tc gridSpan="11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Программа муниципальных внутренних заимствований  муниципального образования "</a:t>
                      </a:r>
                      <a:r>
                        <a:rPr lang="ru-RU" sz="1400" b="1" i="0" u="none" strike="noStrike" dirty="0" err="1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Нукутский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 район" на 2023 год и плановый период 2024 и 2025 годов</a:t>
                      </a: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2238"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500" b="0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5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</a:t>
                      </a:r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тыс.рублей)</a:t>
                      </a:r>
                    </a:p>
                  </a:txBody>
                  <a:tcPr marL="3581" marR="3581" marT="358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46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Виды долговых обязательств (привлечение/погашение)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Верхний предел долга на 1 января 2023 года 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Объем привлечения в 2023 году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Объем погашения в 2023 году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Верхний предел долга на 1 января 2024 года 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Объем привлечения в 2024 году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Объем погашения в 2024 году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Верхний предел долга на 1 января 2025 года 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Объем привлечения в 2025 году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Объем погашения в 2025 году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Верхний предел долга на 1 января 2026 года </a:t>
                      </a:r>
                    </a:p>
                  </a:txBody>
                  <a:tcPr marL="3581" marR="3581" marT="3581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773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Объем заимствований, всего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0,0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6361,7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0,0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6361,7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6497,4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0,0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12859,1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26005,1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19432,1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19432,1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07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в том числе: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9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1. Кредиты кредитных организаций в валюте Российской Федерации в том числе: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0,0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6361,7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0,0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6361,7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6497,4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0,0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12859,1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26005,1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19432,1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19432,1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50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Предельные сроки погашения долговых обязательств, возникших при осуществлении заимствований в соответствующем финансовом году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rebuchet MS" pitchFamily="34" charset="0"/>
                      </a:endParaRP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До 3-х лет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latin typeface="Trebuchet MS" pitchFamily="34" charset="0"/>
                      </a:endParaRP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до 3-х лет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до 3-х лет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 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latin typeface="Trebuchet MS" pitchFamily="34" charset="0"/>
                        </a:rPr>
                        <a:t>до 3-х лет</a:t>
                      </a:r>
                    </a:p>
                  </a:txBody>
                  <a:tcPr marL="3581" marR="3581" marT="358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984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9" y="285729"/>
            <a:ext cx="7715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4E67C8">
                    <a:lumMod val="75000"/>
                  </a:srgbClr>
                </a:solidFill>
                <a:latin typeface="Georgia" pitchFamily="18" charset="0"/>
              </a:rPr>
              <a:t>Основные параметры районного бюджета </a:t>
            </a:r>
            <a:endParaRPr lang="ru-RU" dirty="0">
              <a:solidFill>
                <a:prstClr val="black"/>
              </a:solidFill>
              <a:latin typeface="Georgia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2960170"/>
              </p:ext>
            </p:extLst>
          </p:nvPr>
        </p:nvGraphicFramePr>
        <p:xfrm>
          <a:off x="357172" y="759704"/>
          <a:ext cx="8501117" cy="5384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06909"/>
                <a:gridCol w="1498552"/>
                <a:gridCol w="1498552"/>
                <a:gridCol w="1498552"/>
                <a:gridCol w="1498552"/>
              </a:tblGrid>
              <a:tr h="75660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Основные параметры бюджета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год исполнение,  тыс. </a:t>
                      </a:r>
                      <a:r>
                        <a:rPr lang="ru-RU" sz="14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2023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              план,              тыс. </a:t>
                      </a:r>
                      <a:r>
                        <a:rPr lang="ru-RU" sz="1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2024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пл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 ан              тыс. </a:t>
                      </a:r>
                      <a:r>
                        <a:rPr lang="ru-RU" sz="1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2025 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год,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smtClean="0">
                          <a:latin typeface="Times New Roman"/>
                          <a:ea typeface="Times New Roman"/>
                          <a:cs typeface="Times New Roman"/>
                        </a:rPr>
                        <a:t>план,              тыс</a:t>
                      </a: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ru-RU" sz="1400" b="1" dirty="0" err="1" smtClean="0"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165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Доходы, 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в том числе: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1 178 560,0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965 352,3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884 215,7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863 397,2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налоговые и неналоговые доходы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100 000,4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84 822,4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86 632,4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87 640,5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80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безвозмездные перечисления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1 078 559,6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880 529,9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797 583,3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775 756,7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Расходы,</a:t>
                      </a: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 в том числе: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1 181 438,6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938 866,6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866 710,7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872 184,3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990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условно утвержденные расходы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  <a:cs typeface="Times New Roman"/>
                        </a:rPr>
                        <a:t>0,0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5 088,2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10 </a:t>
                      </a:r>
                      <a:r>
                        <a:rPr lang="ru-RU" sz="1400" dirty="0" smtClean="0">
                          <a:latin typeface="Times New Roman"/>
                          <a:ea typeface="Times New Roman"/>
                          <a:cs typeface="Times New Roman"/>
                        </a:rPr>
                        <a:t>576,7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576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Дефицит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2 878,6</a:t>
                      </a:r>
                      <a:endParaRPr lang="ru-RU" sz="14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6 361,7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6 497,4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  <a:cs typeface="Times New Roman"/>
                        </a:rPr>
                        <a:t>6 573,0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Процент дефицита (к доходам без учета безвозмездных поступлений)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2,9</a:t>
                      </a:r>
                      <a:endParaRPr lang="ru-RU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7,5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7,5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  <a:cs typeface="Times New Roman"/>
                        </a:rPr>
                        <a:t>7,5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0960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67868"/>
            <a:ext cx="8667811" cy="696521"/>
          </a:xfrm>
        </p:spPr>
        <p:txBody>
          <a:bodyPr/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БЮДЖЕТ ПО ФУНКЦИОНАЛЬНОЙ КЛАССИФИКАЦИИ РАСХОДОВ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 2023 ГОД И НА ПЛАНОВЫЙ ПЕРИОД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2024 И 2025 ГОДОВ, тыс.руб.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1360363"/>
              </p:ext>
            </p:extLst>
          </p:nvPr>
        </p:nvGraphicFramePr>
        <p:xfrm>
          <a:off x="380971" y="1017973"/>
          <a:ext cx="8477313" cy="56446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8933"/>
                <a:gridCol w="1213099"/>
                <a:gridCol w="1186139"/>
                <a:gridCol w="1359571"/>
                <a:gridCol w="1359571"/>
              </a:tblGrid>
              <a:tr h="34750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 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 2024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ВОПРОСЫ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95 490,7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113 759,0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103 210,3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105 225,4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463,3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47,8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70,8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45,8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56530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5 543,7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6 096,1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6 101,9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6 104,6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507,1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190,3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195,8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199,0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121,0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215,6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1 051,3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1 086,8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1 098,3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1 099,0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906 922,2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691 972,8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693 072,0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609 169,8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КУЛЬТУРА И КИНЕМАТОГРАФИЯ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30 285,6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31 308,0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31 203,6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31 228,6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14 803,0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15 170,7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15 315,3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15 460,0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9 600,5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333,7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200,1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205,0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СРЕДСТВА МАССОВОЙ ИНФОРМАЦИИ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4 382,7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3 508,4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3 463,7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3 465,3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450981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ОБСЛУЖИВАНИЕ</a:t>
                      </a:r>
                      <a:r>
                        <a:rPr lang="ru-RU" sz="1200" b="1" i="0" u="none" strike="noStrike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ГОСУДАРСТВЕННОГО И МУНИЦИПАЛЬНОГО ДОЛГА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0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424,1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433,2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438,2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МЕЖБЮДЕТНЫЕ ТРАНСФЕРТЫ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112 267,6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107 600,7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86 259,9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86 752,8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3475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0" u="none" strike="noStrike" dirty="0">
                          <a:latin typeface="Times New Roman" pitchFamily="18" charset="0"/>
                          <a:cs typeface="Times New Roman" pitchFamily="18" charset="0"/>
                        </a:rPr>
                        <a:t>ИТОГО РАСХОДОВ</a:t>
                      </a: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/>
                        </a:rPr>
                        <a:t>1 181 438,7</a:t>
                      </a:r>
                      <a:endParaRPr lang="ru-RU" sz="1200" b="1" i="0" u="none" strike="noStrike" dirty="0">
                        <a:latin typeface="Times New Roman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971 714,0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885 624,9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859 393,5</a:t>
                      </a:r>
                      <a:endParaRPr lang="ru-RU" sz="1200" b="1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2047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9" y="285753"/>
            <a:ext cx="7715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4E67C8">
                    <a:lumMod val="75000"/>
                  </a:srgbClr>
                </a:solidFill>
                <a:latin typeface="Georgia" pitchFamily="18" charset="0"/>
              </a:rPr>
              <a:t>Бюджет муниципального образования «</a:t>
            </a:r>
            <a:r>
              <a:rPr lang="ru-RU" dirty="0" err="1" smtClean="0">
                <a:solidFill>
                  <a:srgbClr val="4E67C8">
                    <a:lumMod val="75000"/>
                  </a:srgbClr>
                </a:solidFill>
                <a:latin typeface="Georgia" pitchFamily="18" charset="0"/>
              </a:rPr>
              <a:t>Нукутский</a:t>
            </a:r>
            <a:r>
              <a:rPr lang="ru-RU" dirty="0" smtClean="0">
                <a:solidFill>
                  <a:srgbClr val="4E67C8">
                    <a:lumMod val="75000"/>
                  </a:srgbClr>
                </a:solidFill>
                <a:latin typeface="Georgia" pitchFamily="18" charset="0"/>
              </a:rPr>
              <a:t> район» – социально-ориентированный бюджет </a:t>
            </a:r>
            <a:endParaRPr lang="ru-RU" dirty="0">
              <a:solidFill>
                <a:prstClr val="black"/>
              </a:solidFill>
              <a:latin typeface="Georgia" pitchFamily="18" charset="0"/>
            </a:endParaRPr>
          </a:p>
        </p:txBody>
      </p:sp>
      <p:graphicFrame>
        <p:nvGraphicFramePr>
          <p:cNvPr id="4" name="Диаграмма 3" title="Социальная сфера"/>
          <p:cNvGraphicFramePr/>
          <p:nvPr>
            <p:extLst>
              <p:ext uri="{D42A27DB-BD31-4B8C-83A1-F6EECF244321}">
                <p14:modId xmlns:p14="http://schemas.microsoft.com/office/powerpoint/2010/main" val="1780370771"/>
              </p:ext>
            </p:extLst>
          </p:nvPr>
        </p:nvGraphicFramePr>
        <p:xfrm>
          <a:off x="785789" y="932060"/>
          <a:ext cx="8034686" cy="3000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666334711"/>
              </p:ext>
            </p:extLst>
          </p:nvPr>
        </p:nvGraphicFramePr>
        <p:xfrm>
          <a:off x="323531" y="3789040"/>
          <a:ext cx="8424936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7817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416008744"/>
              </p:ext>
            </p:extLst>
          </p:nvPr>
        </p:nvGraphicFramePr>
        <p:xfrm>
          <a:off x="179513" y="1772816"/>
          <a:ext cx="420582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Стрелка вправо 5"/>
          <p:cNvSpPr/>
          <p:nvPr/>
        </p:nvSpPr>
        <p:spPr>
          <a:xfrm>
            <a:off x="1907704" y="4379689"/>
            <a:ext cx="136815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66" y="4328810"/>
            <a:ext cx="1171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Областной</a:t>
            </a: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  <a:endParaRPr lang="ru-RU" sz="1400" b="1" dirty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8111" y="4221092"/>
            <a:ext cx="1548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МО «</a:t>
            </a:r>
            <a:r>
              <a:rPr lang="ru-RU" sz="1400" b="1" dirty="0" err="1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1400" b="1" dirty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724128" y="4379689"/>
            <a:ext cx="144016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51635" y="4221088"/>
            <a:ext cx="102842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</a:t>
            </a: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сельского</a:t>
            </a: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поселения</a:t>
            </a:r>
            <a:endParaRPr lang="ru-RU" sz="1400" b="1" dirty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29711" y="5445222"/>
            <a:ext cx="1092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</a:p>
          <a:p>
            <a:pPr algn="ctr"/>
            <a:endParaRPr lang="ru-RU" sz="1400" b="1" dirty="0" smtClean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107 600,7</a:t>
            </a:r>
          </a:p>
          <a:p>
            <a:pPr algn="ctr"/>
            <a:r>
              <a:rPr lang="ru-RU" sz="1400" b="1" dirty="0" err="1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400" b="1" dirty="0" smtClean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77983" y="5445221"/>
            <a:ext cx="10923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2024 год</a:t>
            </a:r>
          </a:p>
          <a:p>
            <a:pPr algn="ctr"/>
            <a:endParaRPr lang="ru-RU" sz="1400" b="1" dirty="0" smtClean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86 259,9</a:t>
            </a:r>
          </a:p>
          <a:p>
            <a:pPr algn="ctr"/>
            <a:r>
              <a:rPr lang="ru-RU" sz="1400" b="1" dirty="0" err="1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400" b="1" dirty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452321" y="5445224"/>
            <a:ext cx="1249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2025 год</a:t>
            </a: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86 730,8</a:t>
            </a:r>
          </a:p>
          <a:p>
            <a:pPr algn="ctr"/>
            <a:r>
              <a:rPr lang="ru-RU" sz="1400" b="1" dirty="0" err="1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400" b="1" dirty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25236312"/>
              </p:ext>
            </p:extLst>
          </p:nvPr>
        </p:nvGraphicFramePr>
        <p:xfrm>
          <a:off x="4385368" y="1844824"/>
          <a:ext cx="4579149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283582" y="548680"/>
            <a:ext cx="85829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Финансовая поддержка муниципальных образований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(сельских поселений) муниципального образования «</a:t>
            </a:r>
            <a:r>
              <a:rPr lang="ru-RU" sz="2000" b="1" dirty="0" err="1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sz="2000" b="1" dirty="0" smtClean="0">
                <a:ln w="10541" cmpd="sng">
                  <a:solidFill>
                    <a:srgbClr val="4E67C8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E67C8">
                        <a:tint val="40000"/>
                        <a:satMod val="250000"/>
                      </a:srgbClr>
                    </a:gs>
                    <a:gs pos="9000">
                      <a:srgbClr val="4E67C8">
                        <a:tint val="52000"/>
                        <a:satMod val="300000"/>
                      </a:srgbClr>
                    </a:gs>
                    <a:gs pos="50000">
                      <a:srgbClr val="4E67C8">
                        <a:shade val="20000"/>
                        <a:satMod val="300000"/>
                      </a:srgbClr>
                    </a:gs>
                    <a:gs pos="79000">
                      <a:srgbClr val="4E67C8">
                        <a:tint val="52000"/>
                        <a:satMod val="300000"/>
                      </a:srgbClr>
                    </a:gs>
                    <a:gs pos="100000">
                      <a:srgbClr val="4E67C8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район»</a:t>
            </a:r>
            <a:endParaRPr lang="ru-RU" sz="2000" b="1" dirty="0">
              <a:ln w="10541" cmpd="sng">
                <a:solidFill>
                  <a:srgbClr val="4E67C8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E67C8">
                      <a:tint val="40000"/>
                      <a:satMod val="250000"/>
                    </a:srgbClr>
                  </a:gs>
                  <a:gs pos="9000">
                    <a:srgbClr val="4E67C8">
                      <a:tint val="52000"/>
                      <a:satMod val="300000"/>
                    </a:srgbClr>
                  </a:gs>
                  <a:gs pos="50000">
                    <a:srgbClr val="4E67C8">
                      <a:shade val="20000"/>
                      <a:satMod val="300000"/>
                    </a:srgbClr>
                  </a:gs>
                  <a:gs pos="79000">
                    <a:srgbClr val="4E67C8">
                      <a:tint val="52000"/>
                      <a:satMod val="300000"/>
                    </a:srgbClr>
                  </a:gs>
                  <a:gs pos="100000">
                    <a:srgbClr val="4E67C8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23422" y="5445223"/>
            <a:ext cx="111549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</a:p>
          <a:p>
            <a:pPr algn="ctr"/>
            <a:endParaRPr lang="ru-RU" sz="1400" b="1" dirty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112 267,6</a:t>
            </a:r>
          </a:p>
          <a:p>
            <a:pPr algn="ctr"/>
            <a:r>
              <a:rPr lang="ru-RU" sz="1400" b="1" dirty="0" err="1" smtClean="0">
                <a:solidFill>
                  <a:srgbClr val="4E67C8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Тыс.рублей</a:t>
            </a:r>
            <a:endParaRPr lang="ru-RU" sz="1400" b="1" dirty="0">
              <a:solidFill>
                <a:srgbClr val="4E67C8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0663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4395387"/>
              </p:ext>
            </p:extLst>
          </p:nvPr>
        </p:nvGraphicFramePr>
        <p:xfrm>
          <a:off x="319883" y="4797166"/>
          <a:ext cx="8504240" cy="11555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40"/>
              </a:tblGrid>
              <a:tr h="309201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мероприятия муниципальной программы</a:t>
                      </a:r>
                      <a:endParaRPr lang="ru-RU" sz="1400" dirty="0"/>
                    </a:p>
                  </a:txBody>
                  <a:tcPr/>
                </a:tc>
              </a:tr>
              <a:tr h="846348"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AutoNum type="arabicPeriod"/>
                      </a:pPr>
                      <a:r>
                        <a:rPr lang="ru-RU" sz="1200" dirty="0" smtClean="0"/>
                        <a:t>Содержание и ремонт автомобильной дороги общего пользования местного значения «Подъезд к д. </a:t>
                      </a:r>
                      <a:r>
                        <a:rPr lang="ru-RU" sz="1200" dirty="0" err="1" smtClean="0"/>
                        <a:t>Зунгар</a:t>
                      </a:r>
                      <a:r>
                        <a:rPr lang="ru-RU" sz="1200" dirty="0" smtClean="0"/>
                        <a:t>»</a:t>
                      </a:r>
                    </a:p>
                    <a:p>
                      <a:pPr marL="342900" lvl="0" indent="-342900" algn="l">
                        <a:buAutoNum type="arabicPeriod"/>
                      </a:pPr>
                      <a:r>
                        <a:rPr lang="ru-RU" sz="1200" dirty="0" smtClean="0"/>
                        <a:t>Разработка Паспорта обеспечения транспортной безопасности объекта транспортной инфраструктуры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Заголовок 1"/>
          <p:cNvSpPr txBox="1">
            <a:spLocks/>
          </p:cNvSpPr>
          <p:nvPr/>
        </p:nvSpPr>
        <p:spPr>
          <a:xfrm>
            <a:off x="232793" y="110461"/>
            <a:ext cx="8678415" cy="75895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Муниципальные программы</a:t>
            </a:r>
            <a:endParaRPr lang="ru-RU" sz="2000" cap="all" dirty="0">
              <a:ln w="9000" cmpd="sng">
                <a:solidFill>
                  <a:srgbClr val="5DCEAF">
                    <a:shade val="50000"/>
                    <a:satMod val="120000"/>
                  </a:srgb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177012"/>
              </p:ext>
            </p:extLst>
          </p:nvPr>
        </p:nvGraphicFramePr>
        <p:xfrm>
          <a:off x="241177" y="489937"/>
          <a:ext cx="8715437" cy="6233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20"/>
                <a:gridCol w="1071569"/>
                <a:gridCol w="1071569"/>
                <a:gridCol w="1214445"/>
                <a:gridCol w="1000134"/>
              </a:tblGrid>
              <a:tr h="84634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 год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исполнение,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     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план,     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год,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план,       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год,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план,    </a:t>
                      </a: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тыс.руб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Дорожное хозяйство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143,5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50,3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55,8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59,0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Местное самоуправление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76806,3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92378,2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81900,4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83898,6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Муниципальные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финансы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125008,6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120027,2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98670,5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99159,2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888894,6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678563,9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622172,5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596452,6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38533,4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40351,8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40217,5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40251,3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2248,4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265,0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365,0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465,0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1347,3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1368,6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1153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1153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19432,6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18787,8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18417,3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18466,7</a:t>
                      </a:r>
                    </a:p>
                  </a:txBody>
                  <a:tcPr/>
                </a:tc>
              </a:tr>
              <a:tr h="46889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Коммунальная инфраструктура объектов социальной сферы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336,0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81,3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91,7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Безопасность 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5308,6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5975,3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5978,3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5978,4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10251,1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448,9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267,0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274,6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Экономическое развитие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1116,2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901,3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901,3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901,3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Окружающая среда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108,6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31,0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Профилактика терроризма и экстремизма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1619,7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407,3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3391,9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187,7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Непрограммные расходы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9803,2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12088,3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12020,7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12023,4</a:t>
                      </a:r>
                    </a:p>
                  </a:txBody>
                  <a:tcPr/>
                </a:tc>
              </a:tr>
              <a:tr h="32788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 расходов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1181438,7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971714,0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885624,9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859393,5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298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385228"/>
            <a:ext cx="4573960" cy="595500"/>
          </a:xfrm>
        </p:spPr>
        <p:txBody>
          <a:bodyPr>
            <a:no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муниципальная программа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«Дорожное хозяйство»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2019-2025 годы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5967305"/>
              </p:ext>
            </p:extLst>
          </p:nvPr>
        </p:nvGraphicFramePr>
        <p:xfrm>
          <a:off x="323529" y="5301227"/>
          <a:ext cx="8568949" cy="12179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1440160"/>
                <a:gridCol w="1440160"/>
                <a:gridCol w="1440160"/>
                <a:gridCol w="1440157"/>
              </a:tblGrid>
              <a:tr h="280167">
                <a:tc gridSpan="5">
                  <a:txBody>
                    <a:bodyPr/>
                    <a:lstStyle/>
                    <a:p>
                      <a:r>
                        <a:rPr lang="ru-RU" sz="1200" dirty="0" smtClean="0"/>
                        <a:t>Объем финансирования, тыс. руб. 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468894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Факт 2022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Оценка 2023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План 2024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План 2025 г.</a:t>
                      </a:r>
                      <a:endParaRPr lang="ru-RU" sz="1200" dirty="0"/>
                    </a:p>
                  </a:txBody>
                  <a:tcPr/>
                </a:tc>
              </a:tr>
              <a:tr h="46889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МП «Дорожное хозяйство»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143,5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50,3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55,8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59,0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1668031"/>
              </p:ext>
            </p:extLst>
          </p:nvPr>
        </p:nvGraphicFramePr>
        <p:xfrm>
          <a:off x="323528" y="1606312"/>
          <a:ext cx="8504240" cy="762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40"/>
              </a:tblGrid>
              <a:tr h="29375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Цель муниципальной программы</a:t>
                      </a:r>
                      <a:endParaRPr lang="ru-RU" sz="1200" dirty="0"/>
                    </a:p>
                  </a:txBody>
                  <a:tcPr/>
                </a:tc>
              </a:tr>
              <a:tr h="46889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Обеспечение устойчивого функционирования автомобильной дороги «Подъезд к д. </a:t>
                      </a:r>
                      <a:r>
                        <a:rPr lang="ru-RU" sz="1200" dirty="0" err="1" smtClean="0"/>
                        <a:t>Зунгар</a:t>
                      </a:r>
                      <a:r>
                        <a:rPr lang="ru-RU" sz="1200" dirty="0" smtClean="0"/>
                        <a:t>»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69753458"/>
              </p:ext>
            </p:extLst>
          </p:nvPr>
        </p:nvGraphicFramePr>
        <p:xfrm>
          <a:off x="323557" y="4437121"/>
          <a:ext cx="8568953" cy="1134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68953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Основные мероприятия муниципальной программы</a:t>
                      </a:r>
                      <a:endParaRPr lang="ru-RU" sz="1200" dirty="0"/>
                    </a:p>
                  </a:txBody>
                  <a:tcPr/>
                </a:tc>
              </a:tr>
              <a:tr h="846348"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AutoNum type="arabicPeriod"/>
                      </a:pPr>
                      <a:r>
                        <a:rPr lang="ru-RU" sz="1200" dirty="0" smtClean="0"/>
                        <a:t>Содержание и ремонт автомобильной дороги общего пользования местного значения «Подъезд к д. </a:t>
                      </a:r>
                      <a:r>
                        <a:rPr lang="ru-RU" sz="1200" dirty="0" err="1" smtClean="0"/>
                        <a:t>Зунгар</a:t>
                      </a:r>
                      <a:r>
                        <a:rPr lang="ru-RU" sz="1200" dirty="0" smtClean="0"/>
                        <a:t>»</a:t>
                      </a:r>
                    </a:p>
                    <a:p>
                      <a:pPr marL="342900" lvl="0" indent="-342900" algn="l">
                        <a:buAutoNum type="arabicPeriod"/>
                      </a:pPr>
                      <a:r>
                        <a:rPr lang="ru-RU" sz="1200" dirty="0" smtClean="0"/>
                        <a:t>Разработка Паспорта обеспечения транспортной безопасности объекта транспортной инфраструктуры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81807"/>
            <a:ext cx="1512168" cy="973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3" y="356127"/>
            <a:ext cx="1099840" cy="824880"/>
          </a:xfrm>
          <a:prstGeom prst="rect">
            <a:avLst/>
          </a:prstGeom>
        </p:spPr>
      </p:pic>
      <p:pic>
        <p:nvPicPr>
          <p:cNvPr id="1026" name="Picture 2" descr="C:\Users\Бондаренко\Desktop\РАБОТА\Бондаренко Г.В\Дорожная деятельность\муниципальные программы\2019-2023\2020\Акт визуального осмотра дороги Зунгар\Январь 2020\фото\IMG-e5b08c48c8347152431c5bd670749d37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2" y="2276872"/>
            <a:ext cx="3700090" cy="20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Бондаренко\Desktop\РАБОТА\Бондаренко Г.В\Дорожная деятельность\муниципальные программы\2019-2023\2020\Акт визуального осмотра дороги Зунгар\Январь 2020\фото\IMG-1a0129a1984c79b79806e9cb38813414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63" y="2276872"/>
            <a:ext cx="3722439" cy="2093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4950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953344"/>
            <a:ext cx="8503920" cy="457200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Уважаемые жители </a:t>
            </a:r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Нукутского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Бюджет играет решающую роль в экономике района и решении различных проблем в его развитии, дает представление о намерениях власти, ее политике, распределении ею финансовых ресурсов. Бюджет затрагивает интересы каждого жителя района.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В целях обеспечения прозрачности и открытости бюджета, бюджетного процесса, повышения финансовой грамотности населения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Нукутского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 представляем Вашему вниманию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«Бюджет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граждан», который познакомит Вас с основными характеристиками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проекта бюджета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 на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 и на плановый период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годов.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«Бюджет для граждан» – это информационно-аналитический материал для заинтересованных пользователей в доступной, объективной, заслуживающей доверия и простой для понимания граждан форме.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«Бюджет для граждан» нацелен на получение обратной связи от населения, которому интересны современные проблемы муниципальных финансов. Одни из главных задач - повышение ответственности органов местного самоуправления при принятии решений в сфере бюджетной политики, формирование положительного имиджа.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Надеемся, что наш «Бюджет для граждан» поможет Вам разобраться в основном финансовом документе и дать представление о состоянии муниципальных финансов в муниципальном образовании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район».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С 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уважением, мэр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</a:t>
            </a:r>
          </a:p>
          <a:p>
            <a:pPr marL="0" indent="0" algn="r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образования «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85" y="5085184"/>
            <a:ext cx="2736303" cy="1368152"/>
          </a:xfrm>
          <a:prstGeom prst="round2DiagRect">
            <a:avLst>
              <a:gd name="adj1" fmla="val 16667"/>
              <a:gd name="adj2" fmla="val 3713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310482"/>
            <a:ext cx="1368152" cy="8142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1" y="310482"/>
            <a:ext cx="714718" cy="896106"/>
          </a:xfrm>
          <a:prstGeom prst="rect">
            <a:avLst/>
          </a:prstGeom>
          <a:effectLst/>
        </p:spPr>
      </p:pic>
      <p:pic>
        <p:nvPicPr>
          <p:cNvPr id="7" name="Picture 2" descr="C:\Users\Админ\Downloads\IMG-20220823-WA0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4" t="25203" r="7561" b="17097"/>
          <a:stretch/>
        </p:blipFill>
        <p:spPr bwMode="auto">
          <a:xfrm>
            <a:off x="7596365" y="277914"/>
            <a:ext cx="1248729" cy="14401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6401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Бондаренко\Desktop\11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13" y="5386345"/>
            <a:ext cx="2027021" cy="1205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ондаренко\Desktop\222222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10" y="5386345"/>
            <a:ext cx="2081033" cy="1205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Бондаренко\Desktop\Безымянный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56" y="4077072"/>
            <a:ext cx="3509927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55976" y="385228"/>
            <a:ext cx="4573960" cy="667508"/>
          </a:xfrm>
        </p:spPr>
        <p:txBody>
          <a:bodyPr>
            <a:no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муниципальная программа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«Дорожное хозяйство»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на 2019-2025 годы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8131748"/>
              </p:ext>
            </p:extLst>
          </p:nvPr>
        </p:nvGraphicFramePr>
        <p:xfrm>
          <a:off x="323545" y="1484808"/>
          <a:ext cx="8511098" cy="26304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3823"/>
                <a:gridCol w="215141"/>
                <a:gridCol w="574440"/>
                <a:gridCol w="648072"/>
                <a:gridCol w="576063"/>
                <a:gridCol w="576063"/>
                <a:gridCol w="648072"/>
                <a:gridCol w="584573"/>
                <a:gridCol w="574851"/>
              </a:tblGrid>
              <a:tr h="280167">
                <a:tc gridSpan="9">
                  <a:txBody>
                    <a:bodyPr/>
                    <a:lstStyle/>
                    <a:p>
                      <a:r>
                        <a:rPr lang="ru-RU" sz="1200" dirty="0" smtClean="0"/>
                        <a:t>Целевые показатели (индикаторы), планируемые к достижению</a:t>
                      </a:r>
                      <a:r>
                        <a:rPr lang="ru-RU" sz="1200" baseline="0" dirty="0" smtClean="0"/>
                        <a:t> 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468894">
                <a:tc gridSpan="2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2025</a:t>
                      </a:r>
                      <a:endParaRPr lang="ru-RU" sz="1200" dirty="0"/>
                    </a:p>
                  </a:txBody>
                  <a:tcPr/>
                </a:tc>
              </a:tr>
              <a:tr h="846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проведенных</a:t>
                      </a:r>
                      <a:r>
                        <a:rPr lang="ru-RU" sz="1200" baseline="0" dirty="0" smtClean="0"/>
                        <a:t> мероприятий по систематическому уходу за дорогой, дорожными сооружениями и полосой отвода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100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103507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Обеспеченность разработанными Паспортами обеспечения транспортной безопасности объектов транспортной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94" y="281807"/>
            <a:ext cx="1512168" cy="9735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871" y="356127"/>
            <a:ext cx="1099840" cy="824880"/>
          </a:xfrm>
          <a:prstGeom prst="rect">
            <a:avLst/>
          </a:prstGeom>
        </p:spPr>
      </p:pic>
      <p:pic>
        <p:nvPicPr>
          <p:cNvPr id="2052" name="Picture 4" descr="C:\Users\Бондаренко\Desktop\Безымянный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66057"/>
            <a:ext cx="2880319" cy="232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92150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332656"/>
            <a:ext cx="5500374" cy="758952"/>
          </a:xfrm>
        </p:spPr>
        <p:txBody>
          <a:bodyPr>
            <a:no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Муниципальная программа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«местное самоуправление»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на 2019 – 2025 годы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83006790"/>
              </p:ext>
            </p:extLst>
          </p:nvPr>
        </p:nvGraphicFramePr>
        <p:xfrm>
          <a:off x="357160" y="3000382"/>
          <a:ext cx="8463314" cy="13452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3083"/>
                <a:gridCol w="1400599"/>
                <a:gridCol w="1629322"/>
                <a:gridCol w="1501366"/>
                <a:gridCol w="1648944"/>
              </a:tblGrid>
              <a:tr h="285751">
                <a:tc gridSpan="5">
                  <a:txBody>
                    <a:bodyPr/>
                    <a:lstStyle/>
                    <a:p>
                      <a:r>
                        <a:rPr lang="ru-RU" sz="1200" dirty="0" smtClean="0"/>
                        <a:t>Объем финансирования, тыс. руб. </a:t>
                      </a:r>
                      <a:endParaRPr lang="ru-RU" sz="1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271264">
                <a:tc>
                  <a:txBody>
                    <a:bodyPr/>
                    <a:lstStyle/>
                    <a:p>
                      <a:endParaRPr lang="ru-RU" sz="11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Факт 2022 г.</a:t>
                      </a:r>
                      <a:endParaRPr lang="ru-RU" sz="11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Оценка 2023 г.</a:t>
                      </a:r>
                      <a:endParaRPr lang="ru-RU" sz="11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/>
                        <a:t>План 2024 г.</a:t>
                      </a:r>
                      <a:endParaRPr lang="ru-RU" sz="11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План 2025 г.</a:t>
                      </a:r>
                      <a:endParaRPr lang="ru-RU" sz="11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7882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Муниципальная программа «Местное самоуправления»</a:t>
                      </a:r>
                    </a:p>
                    <a:p>
                      <a:pPr algn="ctr"/>
                      <a:endParaRPr lang="ru-RU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76 806,3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92 378,2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81 900,4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smtClean="0">
                          <a:latin typeface="Times New Roman" pitchFamily="18" charset="0"/>
                          <a:cs typeface="Times New Roman" pitchFamily="18" charset="0"/>
                        </a:rPr>
                        <a:t>83 898,6</a:t>
                      </a:r>
                      <a:endParaRPr lang="ru-RU" sz="11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2059297"/>
              </p:ext>
            </p:extLst>
          </p:nvPr>
        </p:nvGraphicFramePr>
        <p:xfrm>
          <a:off x="323528" y="1285874"/>
          <a:ext cx="8504240" cy="562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40"/>
              </a:tblGrid>
              <a:tr h="280167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Цель муниципальной программы</a:t>
                      </a:r>
                      <a:endParaRPr lang="ru-RU" sz="1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282312"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Повышение эффективности и прозрачности деятельности органов местного самоуправления</a:t>
                      </a:r>
                      <a:endParaRPr lang="ru-RU" sz="1100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0944773"/>
              </p:ext>
            </p:extLst>
          </p:nvPr>
        </p:nvGraphicFramePr>
        <p:xfrm>
          <a:off x="323528" y="1857364"/>
          <a:ext cx="8504240" cy="1074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40"/>
              </a:tblGrid>
              <a:tr h="28575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Основные мероприятия муниципальной программы</a:t>
                      </a:r>
                      <a:endParaRPr lang="ru-RU" sz="1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</a:tr>
              <a:tr h="788278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100" dirty="0" smtClean="0"/>
                        <a:t>Обеспечение деятельности органов местного самоуправления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100" dirty="0" smtClean="0"/>
                        <a:t>Материально – техническое и кадровое обеспечение органов местного самоуправления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100" dirty="0" smtClean="0"/>
                        <a:t>Информационное освещение деятельности органов местного самоуправления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100" dirty="0" smtClean="0"/>
                        <a:t>Осуществление отдельных областных государственных полномочий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9471363"/>
              </p:ext>
            </p:extLst>
          </p:nvPr>
        </p:nvGraphicFramePr>
        <p:xfrm>
          <a:off x="325926" y="4214831"/>
          <a:ext cx="8532354" cy="256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1760"/>
                <a:gridCol w="714380"/>
                <a:gridCol w="642942"/>
                <a:gridCol w="642942"/>
                <a:gridCol w="571504"/>
                <a:gridCol w="571504"/>
                <a:gridCol w="642942"/>
                <a:gridCol w="714380"/>
              </a:tblGrid>
              <a:tr h="280167">
                <a:tc gridSpan="8">
                  <a:txBody>
                    <a:bodyPr/>
                    <a:lstStyle/>
                    <a:p>
                      <a:r>
                        <a:rPr lang="ru-RU" sz="1200" dirty="0" smtClean="0"/>
                        <a:t>Целевые показатели (индикаторы), планируемые к достижению</a:t>
                      </a:r>
                      <a:r>
                        <a:rPr lang="ru-RU" sz="1200" baseline="0" dirty="0" smtClean="0"/>
                        <a:t> </a:t>
                      </a:r>
                      <a:endParaRPr lang="ru-RU" sz="1200" dirty="0"/>
                    </a:p>
                  </a:txBody>
                  <a:tcP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410824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Основные показатели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2019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2020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2021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2022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2023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2024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2025</a:t>
                      </a:r>
                      <a:endParaRPr lang="ru-RU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730209">
                <a:tc>
                  <a:txBody>
                    <a:bodyPr/>
                    <a:lstStyle/>
                    <a:p>
                      <a:pPr algn="l"/>
                      <a:r>
                        <a:rPr lang="ru-RU" sz="1000" dirty="0" smtClean="0"/>
                        <a:t>1. Отсутствие</a:t>
                      </a:r>
                      <a:r>
                        <a:rPr lang="ru-RU" sz="1000" baseline="0" dirty="0" smtClean="0"/>
                        <a:t> замечаний со стороны Губернатора и Правительства  Иркутской  области и иных исполнительных органов государственной власти Иркутской области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2. Удельный вес компьютеров, подключенных к единой локальной вычислительной сети, от общего количества</a:t>
                      </a:r>
                      <a:r>
                        <a:rPr lang="ru-RU" sz="1000" baseline="0" dirty="0" smtClean="0"/>
                        <a:t> компьютеров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571500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3. Удельный вес опубликованных информационных материалов от общего количества направленных на публикацию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100%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/>
                        <a:t>100%</a:t>
                      </a:r>
                      <a:endParaRPr lang="ru-RU" sz="11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Дамбинов К.А\Рабочий стол\1580327380_5-p-gerb-rossii-na-fone-flaga-1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42852"/>
            <a:ext cx="2022338" cy="1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956658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186" y="412676"/>
            <a:ext cx="4321932" cy="648072"/>
          </a:xfrm>
        </p:spPr>
        <p:txBody>
          <a:bodyPr>
            <a:noAutofit/>
          </a:bodyPr>
          <a:lstStyle/>
          <a:p>
            <a:pPr algn="ct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муниципальная программа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«муниципальные финансы»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2019-2025 годы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9496855"/>
              </p:ext>
            </p:extLst>
          </p:nvPr>
        </p:nvGraphicFramePr>
        <p:xfrm>
          <a:off x="323533" y="3429000"/>
          <a:ext cx="8496943" cy="1215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2369"/>
                <a:gridCol w="1368152"/>
                <a:gridCol w="1296143"/>
                <a:gridCol w="1296143"/>
                <a:gridCol w="1224136"/>
              </a:tblGrid>
              <a:tr h="317286">
                <a:tc gridSpan="5">
                  <a:txBody>
                    <a:bodyPr/>
                    <a:lstStyle/>
                    <a:p>
                      <a:r>
                        <a:rPr lang="ru-RU" sz="1200" dirty="0" smtClean="0"/>
                        <a:t>Объем финансирования, тыс. руб. 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468894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Факт</a:t>
                      </a:r>
                      <a:r>
                        <a:rPr lang="ru-RU" sz="1200" baseline="0" dirty="0" smtClean="0"/>
                        <a:t> </a:t>
                      </a:r>
                      <a:r>
                        <a:rPr lang="ru-RU" sz="1200" dirty="0" smtClean="0"/>
                        <a:t>2022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Оценка 2023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План 2024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План 2025 г.</a:t>
                      </a:r>
                      <a:endParaRPr lang="ru-RU" sz="1200" dirty="0"/>
                    </a:p>
                  </a:txBody>
                  <a:tcPr/>
                </a:tc>
              </a:tr>
              <a:tr h="42892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МП «Муниципальные финансы»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smtClean="0"/>
                        <a:t>125 008,6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120 027,2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98 670,5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99 159,2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76156411"/>
              </p:ext>
            </p:extLst>
          </p:nvPr>
        </p:nvGraphicFramePr>
        <p:xfrm>
          <a:off x="323528" y="1606312"/>
          <a:ext cx="8504240" cy="7626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40"/>
              </a:tblGrid>
              <a:tr h="29375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Цель муниципальной программы</a:t>
                      </a:r>
                      <a:endParaRPr lang="ru-RU" sz="1200" dirty="0"/>
                    </a:p>
                  </a:txBody>
                  <a:tcPr/>
                </a:tc>
              </a:tr>
              <a:tr h="468894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Повышение качества управления муниципальными финансами, создание условий для эффективного и ответственного управления муниципальными финансами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7951381"/>
              </p:ext>
            </p:extLst>
          </p:nvPr>
        </p:nvGraphicFramePr>
        <p:xfrm>
          <a:off x="323528" y="2348889"/>
          <a:ext cx="8504240" cy="1323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40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Основные мероприятия муниципальной программы</a:t>
                      </a:r>
                      <a:endParaRPr lang="ru-RU" sz="1200" dirty="0"/>
                    </a:p>
                  </a:txBody>
                  <a:tcPr/>
                </a:tc>
              </a:tr>
              <a:tr h="103507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 Разработка основных направлений бюджетной и налоговой политики района.</a:t>
                      </a:r>
                    </a:p>
                    <a:p>
                      <a:r>
                        <a:rPr lang="ru-RU" sz="1200" dirty="0" smtClean="0"/>
                        <a:t>2. Организация исполнения бюджета района.</a:t>
                      </a:r>
                    </a:p>
                    <a:p>
                      <a:r>
                        <a:rPr lang="ru-RU" sz="1200" dirty="0" smtClean="0"/>
                        <a:t>3. Управление бюджетным процессом и его совершенствование.</a:t>
                      </a:r>
                    </a:p>
                    <a:p>
                      <a:r>
                        <a:rPr lang="ru-RU" sz="1200" dirty="0" smtClean="0"/>
                        <a:t>4. Повышение эффективности системы муниципального финансового контроля и контроля в сфере закупок.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C:\Users\Уданова-ПК\Downloads\IMG_12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509121"/>
            <a:ext cx="2736303" cy="189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Уданова-ПК\Downloads\IMG_1286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4509121"/>
            <a:ext cx="2808312" cy="18962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Уданова-ПК\Downloads\DSC_64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9145"/>
            <a:ext cx="2808312" cy="18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Бюджет-2023: худший сценарий уже учтен — Минфи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40"/>
            <a:ext cx="2569468" cy="12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3061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35896" y="404663"/>
            <a:ext cx="4501952" cy="648072"/>
          </a:xfrm>
        </p:spPr>
        <p:txBody>
          <a:bodyPr>
            <a:no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муниципальная программа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«муниципальные финансы»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2019-2025 годы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6894050"/>
              </p:ext>
            </p:extLst>
          </p:nvPr>
        </p:nvGraphicFramePr>
        <p:xfrm>
          <a:off x="167547" y="1628801"/>
          <a:ext cx="8808914" cy="228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71346"/>
                <a:gridCol w="371792"/>
                <a:gridCol w="590526"/>
                <a:gridCol w="592197"/>
                <a:gridCol w="666220"/>
                <a:gridCol w="592197"/>
                <a:gridCol w="666220"/>
                <a:gridCol w="600943"/>
                <a:gridCol w="657473"/>
              </a:tblGrid>
              <a:tr h="314217">
                <a:tc gridSpan="9">
                  <a:txBody>
                    <a:bodyPr/>
                    <a:lstStyle/>
                    <a:p>
                      <a:r>
                        <a:rPr lang="ru-RU" sz="1200" dirty="0" smtClean="0"/>
                        <a:t>Целевые показатели (индикаторы), планируемые к достижению</a:t>
                      </a:r>
                      <a:r>
                        <a:rPr lang="ru-RU" sz="1200" baseline="0" dirty="0" smtClean="0"/>
                        <a:t> </a:t>
                      </a:r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468894">
                <a:tc gridSpan="2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2025</a:t>
                      </a:r>
                      <a:endParaRPr lang="ru-RU" sz="1200" dirty="0"/>
                    </a:p>
                  </a:txBody>
                  <a:tcPr/>
                </a:tc>
              </a:tr>
              <a:tr h="846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налоговых и неналоговых доходов местного бюджета в общем объеме собственного</a:t>
                      </a:r>
                      <a:r>
                        <a:rPr lang="ru-RU" sz="1200" baseline="0" dirty="0" smtClean="0"/>
                        <a:t> доходов бюджета (без учета субвенции)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28,2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29,0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30,0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31,0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32,0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32,0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32,0</a:t>
                      </a:r>
                    </a:p>
                    <a:p>
                      <a:pPr algn="ctr"/>
                      <a:endParaRPr lang="ru-RU" sz="1200" dirty="0"/>
                    </a:p>
                  </a:txBody>
                  <a:tcPr/>
                </a:tc>
              </a:tr>
              <a:tr h="657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aseline="0" dirty="0" smtClean="0"/>
                        <a:t>Доля расходов на обслуживание муниципального долга в общем объеме расходов (без учета субвенции)</a:t>
                      </a:r>
                      <a:endParaRPr lang="ru-RU" sz="1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0,0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31" y="188663"/>
            <a:ext cx="2376263" cy="1080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4005064"/>
            <a:ext cx="2160240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Презентации по бюджету. Государственный бюджет презентация к уроку по  обществознанию (11 класс) на тему. Способы решения проблемы дефицит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3933056"/>
            <a:ext cx="319229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Презентации по бюджету. Государственный бюджет презентация к уроку по  обществознанию (11 класс) на тему. Способы решения проблемы дефицит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316835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Фон для презентации финансовой грамотности - 24 фото для презентаций и  картинок на рабочий стол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6" y="5373215"/>
            <a:ext cx="2448270" cy="15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Бюджет-2023: худший сценарий уже учтен — Минфин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40"/>
            <a:ext cx="2569468" cy="12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4890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0488833"/>
              </p:ext>
            </p:extLst>
          </p:nvPr>
        </p:nvGraphicFramePr>
        <p:xfrm>
          <a:off x="395539" y="1556792"/>
          <a:ext cx="8280920" cy="1663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0"/>
              </a:tblGrid>
              <a:tr h="396306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Bookman Old Style" pitchFamily="18" charset="0"/>
                        </a:rPr>
                        <a:t>Цель муниципальной программы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alpha val="71000"/>
                      </a:schemeClr>
                    </a:solidFill>
                  </a:tcPr>
                </a:tc>
              </a:tr>
              <a:tr h="126735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 smtClean="0">
                          <a:latin typeface="Bookman Old Style" pitchFamily="18" charset="0"/>
                        </a:rPr>
                        <a:t>Повышение доступности и качества образования, обеспечение его соответствия требованиям современного социально-экономического развития региона и государства</a:t>
                      </a:r>
                    </a:p>
                    <a:p>
                      <a:pPr algn="l"/>
                      <a:endParaRPr lang="ru-RU" sz="1200" dirty="0" smtClean="0"/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467545" y="0"/>
            <a:ext cx="7056784" cy="1569660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Муниципальная программа</a:t>
            </a:r>
          </a:p>
          <a:p>
            <a:pPr algn="ctr"/>
            <a:r>
              <a:rPr lang="ru-RU" sz="3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«ОБРАЗОВАНИЕ»</a:t>
            </a:r>
          </a:p>
          <a:p>
            <a:pPr algn="ctr"/>
            <a:r>
              <a:rPr lang="ru-RU" sz="3200" b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на 2019-2025 годы</a:t>
            </a:r>
            <a:endParaRPr lang="ru-RU" sz="3200" b="1" dirty="0">
              <a:ln w="12700">
                <a:solidFill>
                  <a:prstClr val="black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7195853"/>
              </p:ext>
            </p:extLst>
          </p:nvPr>
        </p:nvGraphicFramePr>
        <p:xfrm>
          <a:off x="395539" y="3068971"/>
          <a:ext cx="8280920" cy="2766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920"/>
              </a:tblGrid>
              <a:tr h="701174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Bookman Old Style" pitchFamily="18" charset="0"/>
                        </a:rPr>
                        <a:t>Основные мероприятия муниципальной программы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065817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1. Обеспечение деятельности детских дошкольных, общеобразовательных учреждений и учреждений дополнительного образования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2. Капитальные ремонты в образовательных организациях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3. Укрепление материально-технической базы в образовательных организациях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4. Сохранение и дальнейшее развитие бурятского языка</a:t>
                      </a:r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3131753"/>
              </p:ext>
            </p:extLst>
          </p:nvPr>
        </p:nvGraphicFramePr>
        <p:xfrm>
          <a:off x="395537" y="5157199"/>
          <a:ext cx="8280921" cy="16794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7"/>
                <a:gridCol w="1368152"/>
                <a:gridCol w="1728192"/>
                <a:gridCol w="1584176"/>
                <a:gridCol w="1368154"/>
              </a:tblGrid>
              <a:tr h="357540">
                <a:tc gridSpan="5">
                  <a:txBody>
                    <a:bodyPr/>
                    <a:lstStyle/>
                    <a:p>
                      <a:r>
                        <a:rPr lang="ru-RU" sz="2000" dirty="0" smtClean="0">
                          <a:latin typeface="Bookman Old Style" pitchFamily="18" charset="0"/>
                        </a:rPr>
                        <a:t>Объем финансирования, тыс. руб. 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alpha val="8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522558">
                <a:tc>
                  <a:txBody>
                    <a:bodyPr/>
                    <a:lstStyle/>
                    <a:p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itchFamily="18" charset="0"/>
                        </a:rPr>
                        <a:t>Факт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Bookman Old Style" pitchFamily="18" charset="0"/>
                        </a:rPr>
                        <a:t>2022 г.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itchFamily="18" charset="0"/>
                        </a:rPr>
                        <a:t>Оценка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Bookman Old Style" pitchFamily="18" charset="0"/>
                        </a:rPr>
                        <a:t>2023 г.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Bookman Old Style" pitchFamily="18" charset="0"/>
                        </a:rPr>
                        <a:t>План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Bookman Old Style" pitchFamily="18" charset="0"/>
                        </a:rPr>
                        <a:t>2024 г.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Bookman Old Style" pitchFamily="18" charset="0"/>
                        </a:rPr>
                        <a:t>План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Bookman Old Style" pitchFamily="18" charset="0"/>
                        </a:rPr>
                        <a:t>2025 г.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</a:tr>
              <a:tr h="704071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man Old Style" pitchFamily="18" charset="0"/>
                        </a:rPr>
                        <a:t>МП «Образование»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man Old Style" pitchFamily="18" charset="0"/>
                        </a:rPr>
                        <a:t>888 894,6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man Old Style" pitchFamily="18" charset="0"/>
                        </a:rPr>
                        <a:t>678 563,9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man Old Style" pitchFamily="18" charset="0"/>
                        </a:rPr>
                        <a:t>622 172,5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Bookman Old Style" pitchFamily="18" charset="0"/>
                        </a:rPr>
                        <a:t>596 452,6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94424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5" y="6"/>
            <a:ext cx="7056784" cy="1384995"/>
          </a:xfrm>
          <a:prstGeom prst="rect">
            <a:avLst/>
          </a:prstGeom>
          <a:noFill/>
          <a:ln w="12700"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Муниципальная программа</a:t>
            </a:r>
          </a:p>
          <a:p>
            <a:pPr algn="ctr"/>
            <a:r>
              <a:rPr lang="ru-RU" sz="2800" b="1" i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«ОБРАЗОВАНИЕ»</a:t>
            </a:r>
          </a:p>
          <a:p>
            <a:pPr algn="ctr"/>
            <a:r>
              <a:rPr lang="ru-RU" sz="2800" b="1" i="1" dirty="0" smtClean="0">
                <a:ln w="12700">
                  <a:solidFill>
                    <a:prstClr val="black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на 2019-2025 годы</a:t>
            </a:r>
            <a:endParaRPr lang="ru-RU" sz="2800" b="1" i="1" dirty="0">
              <a:ln w="12700">
                <a:solidFill>
                  <a:prstClr val="black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8084938"/>
              </p:ext>
            </p:extLst>
          </p:nvPr>
        </p:nvGraphicFramePr>
        <p:xfrm>
          <a:off x="323528" y="1371853"/>
          <a:ext cx="8352928" cy="53751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6044"/>
                <a:gridCol w="254970"/>
                <a:gridCol w="705204"/>
                <a:gridCol w="793355"/>
                <a:gridCol w="699259"/>
                <a:gridCol w="864096"/>
              </a:tblGrid>
              <a:tr h="400963">
                <a:tc gridSpan="6"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latin typeface="Bookman Old Style" pitchFamily="18" charset="0"/>
                        </a:rPr>
                        <a:t>Целевые показатели, планируемые к достижению</a:t>
                      </a:r>
                      <a:r>
                        <a:rPr lang="ru-RU" sz="2000" baseline="0" dirty="0" smtClean="0">
                          <a:latin typeface="Bookman Old Style" pitchFamily="18" charset="0"/>
                        </a:rPr>
                        <a:t> </a:t>
                      </a:r>
                      <a:endParaRPr lang="ru-RU" sz="200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alpha val="81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43272">
                <a:tc gridSpan="2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>
                    <a:solidFill>
                      <a:schemeClr val="accent1">
                        <a:tint val="40000"/>
                        <a:alpha val="82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2022</a:t>
                      </a:r>
                      <a:endParaRPr lang="ru-RU" sz="1400" b="1" dirty="0"/>
                    </a:p>
                  </a:txBody>
                  <a:tcPr>
                    <a:solidFill>
                      <a:schemeClr val="accent1">
                        <a:tint val="4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2023</a:t>
                      </a:r>
                      <a:endParaRPr lang="ru-RU" sz="1400" b="1" dirty="0"/>
                    </a:p>
                  </a:txBody>
                  <a:tcPr>
                    <a:solidFill>
                      <a:schemeClr val="accent1">
                        <a:tint val="4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2024</a:t>
                      </a:r>
                      <a:endParaRPr lang="ru-RU" sz="1400" b="1" dirty="0"/>
                    </a:p>
                  </a:txBody>
                  <a:tcPr>
                    <a:solidFill>
                      <a:schemeClr val="accent1">
                        <a:tint val="4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2025</a:t>
                      </a:r>
                      <a:endParaRPr lang="ru-RU" sz="1400" b="1" dirty="0"/>
                    </a:p>
                  </a:txBody>
                  <a:tcPr>
                    <a:solidFill>
                      <a:schemeClr val="accent1">
                        <a:tint val="40000"/>
                        <a:alpha val="82000"/>
                      </a:schemeClr>
                    </a:solidFill>
                  </a:tcPr>
                </a:tc>
              </a:tr>
              <a:tr h="8623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Охват детей в возрасте от 1,5 до 6 лет услугами муниципальных дошкольных образовательных учреждений</a:t>
                      </a:r>
                      <a:endParaRPr lang="ru-RU" sz="1600" dirty="0"/>
                    </a:p>
                  </a:txBody>
                  <a:tcPr marL="68580" marR="68580" marT="60960" marB="60960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59,8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62,0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62,0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+mn-lt"/>
                        </a:rPr>
                        <a:t>62,0</a:t>
                      </a:r>
                      <a:endParaRPr lang="ru-RU" sz="16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</a:tr>
              <a:tr h="901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Удельный вес численности населения в возрасте от 7 до 17 лет, охваченного общим образованием, в общей численности населения в возрасте от 7 до 17 лет</a:t>
                      </a:r>
                      <a:endParaRPr lang="ru-RU" sz="1600" dirty="0"/>
                    </a:p>
                  </a:txBody>
                  <a:tcPr marL="68580" marR="68580" marT="60960" marB="60960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85,7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86,0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86,0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u="none" strike="noStrike" dirty="0" smtClean="0">
                        <a:latin typeface="+mn-lt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u="none" strike="noStrike" dirty="0" smtClean="0">
                          <a:latin typeface="+mn-lt"/>
                        </a:rPr>
                        <a:t>86,0</a:t>
                      </a:r>
                    </a:p>
                    <a:p>
                      <a:pPr algn="ctr"/>
                      <a:endParaRPr lang="ru-RU" sz="1600" dirty="0">
                        <a:latin typeface="+mn-lt"/>
                      </a:endParaRPr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образовательных организаций, нуждающихся в проведении капитального ремонта</a:t>
                      </a:r>
                      <a:endParaRPr lang="ru-RU" sz="1600" dirty="0"/>
                    </a:p>
                  </a:txBody>
                  <a:tcPr marL="68580" marR="68580" marT="60960" marB="60960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15,6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15,6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12,5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latin typeface="+mn-lt"/>
                        </a:rPr>
                        <a:t>12</a:t>
                      </a:r>
                      <a:r>
                        <a:rPr lang="ru-RU" sz="1600" b="0" i="0" u="none" strike="noStrike" dirty="0" smtClean="0">
                          <a:latin typeface="+mn-lt"/>
                        </a:rPr>
                        <a:t>,5</a:t>
                      </a:r>
                      <a:endParaRPr lang="ru-RU" sz="16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2000"/>
                      </a:schemeClr>
                    </a:solidFill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Доля образовательных учреждений, реализовавших мероприятия по укреплению материально-технической базы в рамках выделенных субсидий, от общего количества образовательных учреждений</a:t>
                      </a:r>
                      <a:endParaRPr lang="ru-RU" sz="1600" dirty="0"/>
                    </a:p>
                  </a:txBody>
                  <a:tcPr marL="68580" marR="68580" marT="60960" marB="60960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31,0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34,5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37,9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+mn-lt"/>
                        </a:rPr>
                        <a:t>37,9</a:t>
                      </a:r>
                      <a:endParaRPr lang="ru-RU" sz="16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81000"/>
                      </a:schemeClr>
                    </a:solidFill>
                  </a:tcPr>
                </a:tc>
              </a:tr>
              <a:tr h="10629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Доля детей, изучающих бурятский язык в дошкольных и общеобразовательных организациях, в общей численности детей, охваченных дошкольным и общим образованием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%</a:t>
                      </a:r>
                      <a:endParaRPr lang="ru-RU" sz="1600" dirty="0"/>
                    </a:p>
                  </a:txBody>
                  <a:tcPr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27,9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28,0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latin typeface="+mn-lt"/>
                        </a:rPr>
                        <a:t>28,0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latin typeface="+mn-lt"/>
                        </a:rPr>
                        <a:t>28,0</a:t>
                      </a:r>
                      <a:endParaRPr lang="ru-RU" sz="1600" b="0" i="0" u="none" strike="noStrike" dirty="0"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81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4625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476699"/>
            <a:ext cx="568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Наши достижения в 2022 году</a:t>
            </a:r>
            <a:endParaRPr lang="ru-RU" sz="2400" b="1" i="1" dirty="0">
              <a:solidFill>
                <a:prstClr val="white">
                  <a:lumMod val="95000"/>
                </a:prstClr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1052760"/>
            <a:ext cx="8136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Капитальный ремонт МБОУ </a:t>
            </a:r>
            <a:r>
              <a:rPr lang="ru-RU" sz="2000" b="1" dirty="0" err="1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Харётская</a:t>
            </a:r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 СОШ </a:t>
            </a:r>
          </a:p>
          <a:p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(2021-2022 гг.) </a:t>
            </a:r>
          </a:p>
          <a:p>
            <a:r>
              <a:rPr lang="ru-RU" sz="16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Стоимость работ 2021 г. – 17 850,3 тыс.р.; 2022 г. – 109 433,4 тыс.р. </a:t>
            </a:r>
            <a:endParaRPr lang="ru-RU" sz="1600" b="1" dirty="0">
              <a:solidFill>
                <a:prstClr val="white">
                  <a:lumMod val="95000"/>
                </a:prstClr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МБОУ Харетская СОШ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7" y="2204864"/>
            <a:ext cx="1820101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МБОУ Харетская СОШ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6" y="2204864"/>
            <a:ext cx="1896310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МБОУ Харетская СОШ 3 (коридор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073" y="2204864"/>
            <a:ext cx="1152128" cy="12241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755576" y="3645024"/>
            <a:ext cx="8388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Капитальный ремонт и оснащение </a:t>
            </a:r>
          </a:p>
          <a:p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МБОУ </a:t>
            </a:r>
            <a:r>
              <a:rPr lang="ru-RU" sz="2000" b="1" dirty="0" err="1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Верхне-Куйтинская</a:t>
            </a:r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 ООШ </a:t>
            </a:r>
          </a:p>
          <a:p>
            <a:r>
              <a:rPr lang="ru-RU" sz="1600" b="1" i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Федеральный проект «Модернизация школьных систем образования»</a:t>
            </a:r>
          </a:p>
          <a:p>
            <a:r>
              <a:rPr lang="ru-RU" sz="16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Стоимость работ / услуг – 45 514,6 тыс.р.</a:t>
            </a:r>
            <a:endParaRPr lang="ru-RU" sz="1600" b="1" dirty="0">
              <a:solidFill>
                <a:prstClr val="white">
                  <a:lumMod val="95000"/>
                </a:prstClr>
              </a:solidFill>
              <a:latin typeface="Bookman Old Style" pitchFamily="18" charset="0"/>
            </a:endParaRPr>
          </a:p>
        </p:txBody>
      </p:sp>
      <p:pic>
        <p:nvPicPr>
          <p:cNvPr id="10" name="Рисунок 9" descr="ВК школа фасад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6" y="5085184"/>
            <a:ext cx="1800200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ВК МШСО 2022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5085184"/>
            <a:ext cx="1872208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ВК МШСО 2022 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32070" y="5085184"/>
            <a:ext cx="1632181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ВК МШСО 2022 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732240" y="5085184"/>
            <a:ext cx="1676601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108345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980729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Капитальный ремонт спортзала </a:t>
            </a:r>
          </a:p>
          <a:p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МБОУ </a:t>
            </a:r>
            <a:r>
              <a:rPr lang="ru-RU" sz="2000" b="1" dirty="0" err="1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Новоленинская</a:t>
            </a:r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 СОШ </a:t>
            </a:r>
          </a:p>
          <a:p>
            <a:r>
              <a:rPr lang="ru-RU" sz="1600" b="1" i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Региональный проект «Успех каждого ребенка»</a:t>
            </a:r>
          </a:p>
          <a:p>
            <a:r>
              <a:rPr lang="ru-RU" sz="16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Стоимость работ – 7 189,3 тыс.р.</a:t>
            </a:r>
            <a:endParaRPr lang="ru-RU" sz="1600" b="1" dirty="0">
              <a:solidFill>
                <a:prstClr val="white">
                  <a:lumMod val="95000"/>
                </a:prstClr>
              </a:solidFill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476699"/>
            <a:ext cx="5688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Наши достижения в 2022 году</a:t>
            </a:r>
            <a:endParaRPr lang="ru-RU" sz="2400" b="1" i="1" dirty="0">
              <a:solidFill>
                <a:prstClr val="white">
                  <a:lumMod val="95000"/>
                </a:prstClr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Спортзал снаружи Нлен СО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5" y="2348885"/>
            <a:ext cx="1872208" cy="1361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Открытие Нлен СОШ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1" y="2348880"/>
            <a:ext cx="2325859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Спортзал МБОУ Новоленинская СОШ 20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57" y="2348880"/>
            <a:ext cx="1915413" cy="1368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755576" y="3861051"/>
            <a:ext cx="5112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Капитальный ремонт </a:t>
            </a:r>
          </a:p>
          <a:p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МБДОУ </a:t>
            </a:r>
            <a:r>
              <a:rPr lang="ru-RU" sz="2000" b="1" dirty="0" err="1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Алтарикский</a:t>
            </a:r>
            <a:r>
              <a:rPr lang="ru-RU" sz="20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 детский сад</a:t>
            </a:r>
          </a:p>
          <a:p>
            <a:r>
              <a:rPr lang="ru-RU" sz="1600" b="1" dirty="0" smtClean="0">
                <a:solidFill>
                  <a:prstClr val="white">
                    <a:lumMod val="95000"/>
                  </a:prstClr>
                </a:solidFill>
                <a:latin typeface="Bookman Old Style" pitchFamily="18" charset="0"/>
              </a:rPr>
              <a:t>Стоимость работ – 28 501,4 тыс.р.</a:t>
            </a:r>
          </a:p>
        </p:txBody>
      </p:sp>
      <p:pic>
        <p:nvPicPr>
          <p:cNvPr id="8" name="Рисунок 7" descr="Алт дс3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27584" y="4941192"/>
            <a:ext cx="2160240" cy="1080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Алт дс2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6056" y="4941168"/>
            <a:ext cx="1377476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Алт дс1.jpe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47894" y="4941169"/>
            <a:ext cx="1364807" cy="1080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022962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1" y="332656"/>
            <a:ext cx="3960440" cy="758952"/>
          </a:xfrm>
        </p:spPr>
        <p:txBody>
          <a:bodyPr>
            <a:no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муниципальная программа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«Культура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 2019-2025 годы»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3699888"/>
              </p:ext>
            </p:extLst>
          </p:nvPr>
        </p:nvGraphicFramePr>
        <p:xfrm>
          <a:off x="539583" y="1484792"/>
          <a:ext cx="2376263" cy="25347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3"/>
              </a:tblGrid>
              <a:tr h="744726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Цель муниципальной программы</a:t>
                      </a:r>
                      <a:endParaRPr lang="ru-RU" sz="1400" dirty="0"/>
                    </a:p>
                  </a:txBody>
                  <a:tcPr/>
                </a:tc>
              </a:tr>
              <a:tr h="178998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Развитие культурного потенциала личности и общества в целом, сохранение культурного наследия Нукутского района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C:\Users\Культура\Desktop\unnam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6" y="188640"/>
            <a:ext cx="1800200" cy="1224136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47820"/>
              </p:ext>
            </p:extLst>
          </p:nvPr>
        </p:nvGraphicFramePr>
        <p:xfrm>
          <a:off x="3059834" y="1484789"/>
          <a:ext cx="5688631" cy="23169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8631"/>
              </a:tblGrid>
              <a:tr h="526964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Основные мероприятия муниципальной программы</a:t>
                      </a:r>
                      <a:endParaRPr lang="ru-RU" sz="1400" dirty="0"/>
                    </a:p>
                  </a:txBody>
                  <a:tcPr/>
                </a:tc>
              </a:tr>
              <a:tr h="1789985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 Организация деятельности учреждений культуры;</a:t>
                      </a:r>
                    </a:p>
                    <a:p>
                      <a:r>
                        <a:rPr lang="ru-RU" sz="1200" dirty="0" smtClean="0"/>
                        <a:t>2. Укрепление материально-технической базы учреждений культуры;</a:t>
                      </a:r>
                    </a:p>
                    <a:p>
                      <a:r>
                        <a:rPr lang="ru-RU" sz="1200" dirty="0" smtClean="0"/>
                        <a:t>3. Комплектование книжных фондов библиотек муниципального образования «Нукутский район;</a:t>
                      </a:r>
                    </a:p>
                    <a:p>
                      <a:r>
                        <a:rPr lang="ru-RU" sz="1200" dirty="0" smtClean="0"/>
                        <a:t>4. Сохранение бурятского языка у населения;</a:t>
                      </a:r>
                    </a:p>
                    <a:p>
                      <a:r>
                        <a:rPr lang="ru-RU" sz="1200" dirty="0" smtClean="0"/>
                        <a:t>5. Поддержка талантливой молодежи. </a:t>
                      </a:r>
                    </a:p>
                    <a:p>
                      <a:pPr marL="342900" lvl="0" indent="-342900" algn="l">
                        <a:buAutoNum type="arabicPeriod"/>
                      </a:pPr>
                      <a:endParaRPr lang="ru-RU" sz="12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3357523843"/>
              </p:ext>
            </p:extLst>
          </p:nvPr>
        </p:nvGraphicFramePr>
        <p:xfrm>
          <a:off x="683598" y="3789040"/>
          <a:ext cx="6048671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115616" y="3356993"/>
          <a:ext cx="6096000" cy="643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64310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Объем финансирования МП «Культура», тыс.руб.</a:t>
                      </a:r>
                      <a:endParaRPr lang="ru-RU" sz="1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C:\Users\Культура\Desktop\1aab0122eea41746ca912010c5a91e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4005064"/>
            <a:ext cx="2060848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6546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43611" y="476672"/>
            <a:ext cx="7056784" cy="7200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ln/>
                <a:solidFill>
                  <a:prstClr val="white"/>
                </a:solidFill>
                <a:effectLst>
                  <a:glow rad="228600">
                    <a:srgbClr val="2DA2BF">
                      <a:satMod val="175000"/>
                      <a:alpha val="40000"/>
                    </a:srgbClr>
                  </a:glow>
                </a:effectLst>
              </a:rPr>
              <a:t>Планируемые результаты реализации программы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088999"/>
              </p:ext>
            </p:extLst>
          </p:nvPr>
        </p:nvGraphicFramePr>
        <p:xfrm>
          <a:off x="611563" y="1340794"/>
          <a:ext cx="4536505" cy="5318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301"/>
                <a:gridCol w="907301"/>
                <a:gridCol w="907301"/>
                <a:gridCol w="907301"/>
                <a:gridCol w="907301"/>
              </a:tblGrid>
              <a:tr h="379422"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Год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/>
                        <a:t>2025</a:t>
                      </a:r>
                      <a:endParaRPr lang="ru-RU" sz="1000" dirty="0"/>
                    </a:p>
                  </a:txBody>
                  <a:tcPr/>
                </a:tc>
              </a:tr>
              <a:tr h="570516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Темпы роста посещений муниципальных библиотек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942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10</a:t>
                      </a:r>
                      <a:endParaRPr lang="ru-RU" sz="1000" dirty="0"/>
                    </a:p>
                  </a:txBody>
                  <a:tcPr/>
                </a:tc>
              </a:tr>
              <a:tr h="570516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Число участников культурно-досуговых мероприятий</a:t>
                      </a:r>
                      <a:endParaRPr lang="ru-RU" sz="1000" dirty="0" smtClean="0">
                        <a:latin typeface="+mn-lt"/>
                      </a:endParaRPr>
                    </a:p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942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Тыс.чел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18,8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19,0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19,0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20,0</a:t>
                      </a:r>
                      <a:endParaRPr lang="ru-RU" sz="1000" dirty="0"/>
                    </a:p>
                  </a:txBody>
                  <a:tcPr/>
                </a:tc>
              </a:tr>
              <a:tr h="730209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Сохранность контингента обучающихся  ДШИ на конец учебного года по отношению к общему числу учащихся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7942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93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93</a:t>
                      </a:r>
                      <a:endParaRPr lang="ru-RU" sz="1000" dirty="0"/>
                    </a:p>
                  </a:txBody>
                  <a:tcPr/>
                </a:tc>
              </a:tr>
              <a:tr h="622529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Доля населения, охваченного мероприятиями по сохранению бурятского языка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7942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%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2,4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2,5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2,5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2,6</a:t>
                      </a:r>
                      <a:endParaRPr lang="ru-RU" sz="1000" dirty="0"/>
                    </a:p>
                  </a:txBody>
                  <a:tcPr/>
                </a:tc>
              </a:tr>
              <a:tr h="505638">
                <a:tc grid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 smtClean="0">
                          <a:latin typeface="+mn-lt"/>
                        </a:rPr>
                        <a:t>Количество студентов-очников, обучающихся по целевому направлению в учреждениях культуры</a:t>
                      </a:r>
                    </a:p>
                    <a:p>
                      <a:pPr algn="ctr"/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00" dirty="0"/>
                    </a:p>
                  </a:txBody>
                  <a:tcPr/>
                </a:tc>
              </a:tr>
              <a:tr h="37942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Ед.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1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2</a:t>
                      </a:r>
                      <a:endParaRPr lang="ru-RU" sz="10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Культура\Desktop\1618994594_9-phonoteka_org-p-fon-dlya-prezentatsii-zadachi-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340768"/>
            <a:ext cx="3048000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9273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56791"/>
            <a:ext cx="2664725" cy="3168353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38849" y="1916832"/>
            <a:ext cx="3456385" cy="267765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Дата образования: 3 апреля 1972 года</a:t>
            </a:r>
          </a:p>
          <a:p>
            <a:pPr algn="just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Административный центр: п. </a:t>
            </a:r>
            <a:r>
              <a:rPr lang="ru-RU" sz="1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Новонукутский</a:t>
            </a:r>
            <a:endParaRPr lang="ru-RU" sz="1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Субъект РФ: Иркутская область, Усть-Ордынский </a:t>
            </a:r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Бурятский округ</a:t>
            </a:r>
          </a:p>
          <a:p>
            <a:pPr algn="just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Граничащие районы: </a:t>
            </a:r>
            <a:endParaRPr lang="ru-RU" sz="14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Аларский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Балаганский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Заларинский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just"/>
            <a:r>
              <a:rPr lang="ru-RU" sz="1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Зиминский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Осинский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Усть-Удинский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районы</a:t>
            </a:r>
          </a:p>
          <a:p>
            <a:pPr algn="just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Расстояние до областного центра: 247 км.</a:t>
            </a:r>
          </a:p>
          <a:p>
            <a:pPr algn="just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Площадь территории: 2 400 кв. км.</a:t>
            </a:r>
          </a:p>
          <a:p>
            <a:pPr algn="just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Количество сельских поселений: 10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3" y="4941168"/>
            <a:ext cx="8784976" cy="1169551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Главными видами полезных ископаемых являются каменный уголь, гипс, кирпичные глины, соль и строительные материалы, имеются проявления лития, калия, бора, брома, йода, железа, алунитов, стронция и других элементов. Кроме того, район богат сероводородными водами, которые используются санаторием «</a:t>
            </a:r>
            <a:r>
              <a:rPr lang="ru-RU" sz="14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Нукутская</a:t>
            </a:r>
            <a:r>
              <a:rPr lang="ru-RU" sz="1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Мацеста». Месторождение является единственным в азиатской части России месторождением сульфидных подземных вод, аналогом которого является сочинская «Мацеста».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742" y="332656"/>
            <a:ext cx="737192" cy="9204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75031"/>
            <a:ext cx="1224136" cy="81704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051751" y="332656"/>
            <a:ext cx="54104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err="1" smtClean="0">
                <a:ln w="11430"/>
                <a:gradFill>
                  <a:gsLst>
                    <a:gs pos="0">
                      <a:srgbClr val="4584D3">
                        <a:tint val="70000"/>
                        <a:satMod val="245000"/>
                      </a:srgbClr>
                    </a:gs>
                    <a:gs pos="75000">
                      <a:srgbClr val="4584D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4584D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Нукутский</a:t>
            </a:r>
            <a:r>
              <a:rPr lang="ru-RU" sz="5400" b="1" dirty="0" smtClean="0">
                <a:ln w="11430"/>
                <a:gradFill>
                  <a:gsLst>
                    <a:gs pos="0">
                      <a:srgbClr val="4584D3">
                        <a:tint val="70000"/>
                        <a:satMod val="245000"/>
                      </a:srgbClr>
                    </a:gs>
                    <a:gs pos="75000">
                      <a:srgbClr val="4584D3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4584D3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район</a:t>
            </a:r>
            <a:endParaRPr lang="ru-RU" sz="5400" b="1" dirty="0">
              <a:ln w="11430"/>
              <a:gradFill>
                <a:gsLst>
                  <a:gs pos="0">
                    <a:srgbClr val="4584D3">
                      <a:tint val="70000"/>
                      <a:satMod val="245000"/>
                    </a:srgbClr>
                  </a:gs>
                  <a:gs pos="75000">
                    <a:srgbClr val="4584D3">
                      <a:tint val="90000"/>
                      <a:shade val="60000"/>
                      <a:satMod val="240000"/>
                    </a:srgbClr>
                  </a:gs>
                  <a:gs pos="100000">
                    <a:srgbClr val="4584D3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164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мёнов\Desktop\фото\фото посев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8824" y="0"/>
            <a:ext cx="10285573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29" y="1600200"/>
            <a:ext cx="8062665" cy="211683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Муниципальная программа</a:t>
            </a:r>
            <a:br>
              <a:rPr lang="ru-RU" dirty="0" smtClean="0"/>
            </a:br>
            <a:r>
              <a:rPr lang="ru-RU" dirty="0" smtClean="0"/>
              <a:t>«</a:t>
            </a:r>
            <a:r>
              <a:rPr lang="ru-RU" dirty="0"/>
              <a:t>Сельское хозяйство» на 2019 - </a:t>
            </a:r>
            <a:r>
              <a:rPr lang="ru-RU" dirty="0" smtClean="0"/>
              <a:t>2025 </a:t>
            </a:r>
            <a:r>
              <a:rPr lang="ru-RU" dirty="0"/>
              <a:t>годы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513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мёнов\Desktop\фото\Рисунок1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7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723" y="-116632"/>
            <a:ext cx="9299509" cy="697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08490" y="3917143"/>
            <a:ext cx="3600399" cy="648072"/>
          </a:xfrm>
        </p:spPr>
        <p:txBody>
          <a:bodyPr>
            <a:normAutofit/>
          </a:bodyPr>
          <a:lstStyle/>
          <a:p>
            <a:r>
              <a:rPr lang="ru-RU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Перечень подпрограмм</a:t>
            </a:r>
            <a:endParaRPr lang="ru-RU" sz="2200" dirty="0">
              <a:solidFill>
                <a:srgbClr val="00B050"/>
              </a:solidFill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275856" y="3789040"/>
            <a:ext cx="5760640" cy="136815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buClr>
                <a:prstClr val="white">
                  <a:shade val="95000"/>
                </a:prstClr>
              </a:buClr>
            </a:pPr>
            <a:r>
              <a:rPr lang="ru-RU" sz="2000" dirty="0" smtClean="0">
                <a:solidFill>
                  <a:srgbClr val="FFFF00"/>
                </a:solidFill>
              </a:rPr>
              <a:t>Комплексное </a:t>
            </a:r>
            <a:r>
              <a:rPr lang="ru-RU" sz="2000" dirty="0">
                <a:solidFill>
                  <a:srgbClr val="FFFF00"/>
                </a:solidFill>
              </a:rPr>
              <a:t>развитие сельских </a:t>
            </a:r>
            <a:r>
              <a:rPr lang="ru-RU" sz="2000" dirty="0" smtClean="0">
                <a:solidFill>
                  <a:srgbClr val="FFFF00"/>
                </a:solidFill>
              </a:rPr>
              <a:t>территорий;</a:t>
            </a:r>
          </a:p>
          <a:p>
            <a:pPr fontAlgn="ctr">
              <a:buClr>
                <a:prstClr val="white">
                  <a:shade val="95000"/>
                </a:prstClr>
              </a:buClr>
            </a:pPr>
            <a:r>
              <a:rPr lang="ru-RU" sz="2000" dirty="0" smtClean="0">
                <a:solidFill>
                  <a:srgbClr val="FFFF00"/>
                </a:solidFill>
              </a:rPr>
              <a:t>Мероприятия для реализации муниципальной программы.</a:t>
            </a: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-396552" y="332656"/>
            <a:ext cx="3426012" cy="72008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prstClr val="white">
                  <a:shade val="95000"/>
                </a:prstClr>
              </a:buClr>
            </a:pPr>
            <a:r>
              <a:rPr lang="ru-RU" sz="2200" dirty="0" smtClean="0">
                <a:solidFill>
                  <a:srgbClr val="00B050"/>
                </a:solidFill>
                <a:cs typeface="Times New Roman" pitchFamily="18" charset="0"/>
              </a:rPr>
              <a:t>Наименование программы</a:t>
            </a: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 smtClean="0">
              <a:solidFill>
                <a:srgbClr val="FFFF0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 smtClean="0">
              <a:solidFill>
                <a:srgbClr val="FFFF0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 smtClean="0">
              <a:solidFill>
                <a:srgbClr val="FFFF0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 smtClean="0">
              <a:solidFill>
                <a:srgbClr val="FFFF0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 smtClean="0">
              <a:solidFill>
                <a:srgbClr val="FFFF0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3275856" y="414640"/>
            <a:ext cx="5832648" cy="49408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buClr>
                <a:prstClr val="white">
                  <a:shade val="95000"/>
                </a:prstClr>
              </a:buClr>
            </a:pPr>
            <a:r>
              <a:rPr lang="ru-RU" sz="1800" dirty="0">
                <a:solidFill>
                  <a:srgbClr val="FFFF00"/>
                </a:solidFill>
              </a:rPr>
              <a:t>Сельское хозяйство (далее – Программа</a:t>
            </a:r>
            <a:r>
              <a:rPr lang="ru-RU" sz="1800" dirty="0" smtClean="0">
                <a:solidFill>
                  <a:srgbClr val="FFFF00"/>
                </a:solidFill>
              </a:rPr>
              <a:t>)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5526" y="1085633"/>
            <a:ext cx="3120333" cy="53507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>
                  <a:shade val="95000"/>
                </a:prstClr>
              </a:buClr>
            </a:pPr>
            <a:r>
              <a:rPr lang="ru-RU" sz="2200" dirty="0">
                <a:solidFill>
                  <a:srgbClr val="00B050"/>
                </a:solidFill>
                <a:cs typeface="Times New Roman" pitchFamily="18" charset="0"/>
              </a:rPr>
              <a:t>Цель </a:t>
            </a:r>
            <a:r>
              <a:rPr lang="ru-RU" sz="2200" dirty="0" smtClean="0">
                <a:solidFill>
                  <a:srgbClr val="00B050"/>
                </a:solidFill>
                <a:cs typeface="Times New Roman" pitchFamily="18" charset="0"/>
              </a:rPr>
              <a:t>программы</a:t>
            </a:r>
            <a:endParaRPr lang="ru-RU" dirty="0" smtClean="0">
              <a:solidFill>
                <a:srgbClr val="00B05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 smtClean="0">
              <a:solidFill>
                <a:srgbClr val="00B05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 smtClean="0">
              <a:solidFill>
                <a:srgbClr val="00B05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 smtClean="0">
              <a:solidFill>
                <a:srgbClr val="00B050"/>
              </a:solidFill>
              <a:ea typeface="Times New Roman"/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284218" y="826736"/>
            <a:ext cx="5896294" cy="123411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ctr">
              <a:buClr>
                <a:prstClr val="white">
                  <a:shade val="95000"/>
                </a:prstClr>
              </a:buClr>
            </a:pPr>
            <a:r>
              <a:rPr lang="ru-RU" sz="1600" dirty="0">
                <a:solidFill>
                  <a:srgbClr val="FFFF00"/>
                </a:solidFill>
              </a:rPr>
              <a:t>Создание комфортных условий жизнедеятельности в сельской местности, обеспечение условий для повышения эффективности развития сельского хозяйства и санитарно-эпидемиологическое благополучие </a:t>
            </a:r>
            <a:r>
              <a:rPr lang="ru-RU" sz="1600" dirty="0" smtClean="0">
                <a:solidFill>
                  <a:srgbClr val="FFFF00"/>
                </a:solidFill>
              </a:rPr>
              <a:t>населения</a:t>
            </a:r>
            <a:endParaRPr lang="ru-RU" sz="1500" dirty="0">
              <a:solidFill>
                <a:srgbClr val="FFFF00"/>
              </a:solidFill>
            </a:endParaRPr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-57790" y="2564904"/>
            <a:ext cx="2973606" cy="50405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>
                  <a:shade val="95000"/>
                </a:prstClr>
              </a:buClr>
            </a:pPr>
            <a:r>
              <a:rPr lang="ru-RU" sz="2200" dirty="0" smtClean="0">
                <a:solidFill>
                  <a:srgbClr val="00B050"/>
                </a:solidFill>
                <a:cs typeface="Times New Roman" pitchFamily="18" charset="0"/>
              </a:rPr>
              <a:t>Задачи программы</a:t>
            </a:r>
            <a:endParaRPr lang="ru-RU" sz="2200" dirty="0">
              <a:solidFill>
                <a:srgbClr val="00B050"/>
              </a:solidFill>
              <a:cs typeface="Times New Roman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3260718" y="1916835"/>
            <a:ext cx="5775778" cy="2016224"/>
          </a:xfrm>
          <a:prstGeom prst="rect">
            <a:avLst/>
          </a:prstGeom>
        </p:spPr>
        <p:txBody>
          <a:bodyPr vert="horz">
            <a:normAutofit fontScale="40000" lnSpcReduction="200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ctr">
              <a:buClr>
                <a:prstClr val="white">
                  <a:shade val="95000"/>
                </a:prstClr>
              </a:buClr>
            </a:pPr>
            <a:r>
              <a:rPr lang="ru-RU" sz="4500" dirty="0" smtClean="0">
                <a:solidFill>
                  <a:srgbClr val="FFFF00"/>
                </a:solidFill>
              </a:rPr>
              <a:t>1. Повышение </a:t>
            </a:r>
            <a:r>
              <a:rPr lang="ru-RU" sz="4500" dirty="0">
                <a:solidFill>
                  <a:srgbClr val="FFFF00"/>
                </a:solidFill>
              </a:rPr>
              <a:t>уровня комплексного обустройства населенных пунктов, расположенных в сельской местности, объектами социальной и инженерной инфраструктуры</a:t>
            </a:r>
            <a:r>
              <a:rPr lang="ru-RU" sz="4500" dirty="0" smtClean="0">
                <a:solidFill>
                  <a:srgbClr val="FFFF00"/>
                </a:solidFill>
              </a:rPr>
              <a:t>;</a:t>
            </a:r>
          </a:p>
          <a:p>
            <a:pPr fontAlgn="ctr">
              <a:buClr>
                <a:prstClr val="white">
                  <a:shade val="95000"/>
                </a:prstClr>
              </a:buClr>
            </a:pPr>
            <a:r>
              <a:rPr lang="ru-RU" sz="4500" dirty="0" smtClean="0">
                <a:solidFill>
                  <a:srgbClr val="FFFF00"/>
                </a:solidFill>
              </a:rPr>
              <a:t>2. </a:t>
            </a:r>
            <a:r>
              <a:rPr lang="ru-RU" sz="4500" dirty="0">
                <a:solidFill>
                  <a:srgbClr val="FFFF00"/>
                </a:solidFill>
              </a:rPr>
              <a:t>Обеспечение организационных, информационных и методических условий для продуктивной </a:t>
            </a:r>
            <a:r>
              <a:rPr lang="ru-RU" sz="4500" dirty="0" smtClean="0">
                <a:solidFill>
                  <a:srgbClr val="FFFF00"/>
                </a:solidFill>
              </a:rPr>
              <a:t>деятельности </a:t>
            </a:r>
            <a:r>
              <a:rPr lang="ru-RU" sz="4500" dirty="0">
                <a:solidFill>
                  <a:srgbClr val="FFFF00"/>
                </a:solidFill>
              </a:rPr>
              <a:t>агропромышленного комплекса Нукутского </a:t>
            </a:r>
            <a:r>
              <a:rPr lang="ru-RU" sz="4500" dirty="0" smtClean="0">
                <a:solidFill>
                  <a:srgbClr val="FFFF00"/>
                </a:solidFill>
              </a:rPr>
              <a:t>района</a:t>
            </a:r>
            <a:endParaRPr lang="ru-RU" dirty="0">
              <a:solidFill>
                <a:srgbClr val="FFFF0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884571"/>
              </p:ext>
            </p:extLst>
          </p:nvPr>
        </p:nvGraphicFramePr>
        <p:xfrm>
          <a:off x="179510" y="5373216"/>
          <a:ext cx="8856986" cy="1291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8050"/>
                <a:gridCol w="1709734"/>
                <a:gridCol w="1709734"/>
                <a:gridCol w="1709734"/>
                <a:gridCol w="1709734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Наименование программы 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2022</a:t>
                      </a:r>
                      <a:r>
                        <a:rPr lang="ru-RU" sz="1800" baseline="0" dirty="0" smtClean="0"/>
                        <a:t> </a:t>
                      </a:r>
                    </a:p>
                    <a:p>
                      <a:pPr algn="ctr"/>
                      <a:r>
                        <a:rPr lang="ru-RU" sz="1800" baseline="0" dirty="0" smtClean="0"/>
                        <a:t>факт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2023</a:t>
                      </a:r>
                    </a:p>
                    <a:p>
                      <a:pPr algn="ctr"/>
                      <a:r>
                        <a:rPr lang="ru-RU" sz="1800" dirty="0" smtClean="0"/>
                        <a:t>год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2024</a:t>
                      </a:r>
                    </a:p>
                    <a:p>
                      <a:pPr algn="ctr"/>
                      <a:r>
                        <a:rPr lang="ru-RU" sz="1800" dirty="0" smtClean="0"/>
                        <a:t>год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2025 </a:t>
                      </a:r>
                    </a:p>
                    <a:p>
                      <a:pPr algn="ctr"/>
                      <a:r>
                        <a:rPr lang="ru-RU" sz="1800" dirty="0" smtClean="0"/>
                        <a:t>год</a:t>
                      </a:r>
                      <a:endParaRPr lang="ru-RU" sz="1800" dirty="0"/>
                    </a:p>
                  </a:txBody>
                  <a:tcPr/>
                </a:tc>
              </a:tr>
              <a:tr h="643104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Сельское</a:t>
                      </a:r>
                      <a:r>
                        <a:rPr lang="ru-RU" sz="1800" baseline="0" dirty="0" smtClean="0"/>
                        <a:t> хозяйство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 smtClean="0">
                          <a:effectLst/>
                          <a:latin typeface="Times New Roman"/>
                        </a:rPr>
                        <a:t>1 347,6</a:t>
                      </a:r>
                      <a:endParaRPr lang="ru-RU" sz="1800" b="1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/>
                        </a:rPr>
                        <a:t>1 368,6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/>
                        </a:rPr>
                        <a:t>1 153,0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effectLst/>
                          <a:latin typeface="Times New Roman"/>
                        </a:rPr>
                        <a:t>1 153,0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17" name="Объект 2"/>
          <p:cNvSpPr txBox="1">
            <a:spLocks/>
          </p:cNvSpPr>
          <p:nvPr/>
        </p:nvSpPr>
        <p:spPr>
          <a:xfrm>
            <a:off x="2339753" y="4833156"/>
            <a:ext cx="4752528" cy="648072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548640" indent="-411480" algn="l" rtl="0" eaLnBrk="1" latinLnBrk="0" hangingPunct="1">
              <a:spcBef>
                <a:spcPct val="20000"/>
              </a:spcBef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68680" indent="-283464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Wingdings 2"/>
              <a:buChar char="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3856" indent="-228600" algn="l" rtl="0" eaLnBrk="1" latinLnBrk="0" hangingPunct="1">
              <a:spcBef>
                <a:spcPct val="20000"/>
              </a:spcBef>
              <a:buClr>
                <a:schemeClr val="tx1"/>
              </a:buClr>
              <a:buSzPct val="95000"/>
              <a:buFont typeface="Wingdings"/>
              <a:buChar char="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331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Wingdings 3"/>
              <a:buChar char="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533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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64792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3"/>
              <a:buChar char="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65960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67128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68296" indent="-182880" algn="l" rtl="0" eaLnBrk="1" latinLnBrk="0" hangingPunct="1">
              <a:spcBef>
                <a:spcPct val="20000"/>
              </a:spcBef>
              <a:buClr>
                <a:schemeClr val="tx1"/>
              </a:buClr>
              <a:buFont typeface="Wingdings 2"/>
              <a:buChar char="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prstClr val="white">
                  <a:shade val="95000"/>
                </a:prstClr>
              </a:buClr>
            </a:pPr>
            <a:r>
              <a:rPr lang="ru-RU" sz="2200" dirty="0" smtClean="0">
                <a:solidFill>
                  <a:srgbClr val="00B050"/>
                </a:solidFill>
                <a:cs typeface="Times New Roman" pitchFamily="18" charset="0"/>
              </a:rPr>
              <a:t>Объем финансирования, </a:t>
            </a:r>
            <a:r>
              <a:rPr lang="ru-RU" sz="2200" dirty="0" err="1" smtClean="0">
                <a:solidFill>
                  <a:srgbClr val="00B050"/>
                </a:solidFill>
                <a:cs typeface="Times New Roman" pitchFamily="18" charset="0"/>
              </a:rPr>
              <a:t>тыс.рублей</a:t>
            </a:r>
            <a:endParaRPr lang="ru-RU" sz="2200" dirty="0" smtClean="0">
              <a:solidFill>
                <a:srgbClr val="00B050"/>
              </a:solidFill>
              <a:cs typeface="Times New Roman" pitchFamily="18" charset="0"/>
            </a:endParaRPr>
          </a:p>
          <a:p>
            <a:pPr>
              <a:buClr>
                <a:prstClr val="white">
                  <a:shade val="95000"/>
                </a:prstClr>
              </a:buClr>
            </a:pPr>
            <a:endParaRPr lang="ru-RU" sz="2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9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емёнов\Desktop\фото\сх\IMG_20220919_17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394"/>
            <a:ext cx="9252520" cy="694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-99392"/>
            <a:ext cx="8229600" cy="1252728"/>
          </a:xfrm>
        </p:spPr>
        <p:txBody>
          <a:bodyPr/>
          <a:lstStyle/>
          <a:p>
            <a:r>
              <a:rPr lang="ru-RU" dirty="0" smtClean="0"/>
              <a:t>Перечень мероприятий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399759" y="4725154"/>
            <a:ext cx="8229600" cy="1252728"/>
          </a:xfrm>
          <a:prstGeom prst="rect">
            <a:avLst/>
          </a:prstGeom>
        </p:spPr>
        <p:txBody>
          <a:bodyPr vert="horz" anchor="ctr">
            <a:normAutofit lnSpcReduction="1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gradFill>
                  <a:gsLst>
                    <a:gs pos="0">
                      <a:srgbClr val="CEB966">
                        <a:tint val="73000"/>
                        <a:satMod val="145000"/>
                      </a:srgbClr>
                    </a:gs>
                    <a:gs pos="73000">
                      <a:srgbClr val="CEB966">
                        <a:tint val="73000"/>
                        <a:satMod val="145000"/>
                      </a:srgbClr>
                    </a:gs>
                    <a:gs pos="100000">
                      <a:srgbClr val="CEB966">
                        <a:tint val="83000"/>
                        <a:satMod val="143000"/>
                      </a:srgbClr>
                    </a:gs>
                  </a:gsLst>
                  <a:lin ang="4800000" scaled="1"/>
                </a:gradFill>
              </a:rPr>
              <a:t>Муниципальной программы Сельское хозяйство</a:t>
            </a:r>
            <a:endParaRPr lang="ru-RU" dirty="0">
              <a:gradFill>
                <a:gsLst>
                  <a:gs pos="0">
                    <a:srgbClr val="CEB966">
                      <a:tint val="73000"/>
                      <a:satMod val="145000"/>
                    </a:srgbClr>
                  </a:gs>
                  <a:gs pos="73000">
                    <a:srgbClr val="CEB966">
                      <a:tint val="73000"/>
                      <a:satMod val="145000"/>
                    </a:srgbClr>
                  </a:gs>
                  <a:gs pos="100000">
                    <a:srgbClr val="CEB966">
                      <a:tint val="83000"/>
                      <a:satMod val="143000"/>
                    </a:srgbClr>
                  </a:gs>
                </a:gsLst>
                <a:lin ang="48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6248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емёнов\Desktop\img_news_429014_id966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729" y="3840454"/>
            <a:ext cx="5329789" cy="303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859973"/>
              </p:ext>
            </p:extLst>
          </p:nvPr>
        </p:nvGraphicFramePr>
        <p:xfrm>
          <a:off x="3814211" y="2060848"/>
          <a:ext cx="5329789" cy="18902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29789"/>
              </a:tblGrid>
              <a:tr h="18902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2 «Строительство МФУК п</a:t>
                      </a:r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Новонукутский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 250 мест»</a:t>
                      </a:r>
                      <a:endParaRPr lang="ru-RU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1" marR="3691" marT="3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5" name="Picture 2" descr="C:\Users\Семёнов\Desktop\фото\агропромышленая\фото\91d5e52fe761c34b067354d56ca8ede24137f8c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" y="3825945"/>
            <a:ext cx="3814211" cy="303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9488124"/>
              </p:ext>
            </p:extLst>
          </p:nvPr>
        </p:nvGraphicFramePr>
        <p:xfrm>
          <a:off x="-20596" y="2060848"/>
          <a:ext cx="3834810" cy="24426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34810"/>
              </a:tblGrid>
              <a:tr h="24426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 «Строительство (приобретение) жилья, предоставляемого молодым семьям и молодым специалистам по договору найма жилого помещения»</a:t>
                      </a:r>
                      <a:endParaRPr lang="ru-RU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1" marR="3691" marT="3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9008328"/>
              </p:ext>
            </p:extLst>
          </p:nvPr>
        </p:nvGraphicFramePr>
        <p:xfrm>
          <a:off x="-10052" y="0"/>
          <a:ext cx="9136569" cy="20608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36569"/>
              </a:tblGrid>
              <a:tr h="20608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3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</a:t>
                      </a:r>
                      <a:r>
                        <a:rPr lang="ru-RU" sz="3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algn="ctr" fontAlgn="ctr"/>
                      <a:r>
                        <a:rPr lang="ru-RU" sz="32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«Комплексное развитие </a:t>
                      </a:r>
                      <a:r>
                        <a:rPr lang="ru-RU" sz="32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сельских территории»</a:t>
                      </a:r>
                      <a:endParaRPr lang="ru-RU" sz="32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91" marR="3691" marT="36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668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Семёнов\Desktop\фото\IMG_65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449" y="0"/>
            <a:ext cx="10287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6867567"/>
              </p:ext>
            </p:extLst>
          </p:nvPr>
        </p:nvGraphicFramePr>
        <p:xfrm>
          <a:off x="107534" y="5733259"/>
          <a:ext cx="8784975" cy="9361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84975"/>
              </a:tblGrid>
              <a:tr h="9361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Подпрограмма 2 </a:t>
                      </a:r>
                      <a:endParaRPr lang="ru-RU" sz="20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Мероприятия для реализации муниципальной программы»</a:t>
                      </a:r>
                      <a:endParaRPr lang="ru-RU" sz="2000" b="1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9" marR="5799" marT="58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020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425279"/>
              </p:ext>
            </p:extLst>
          </p:nvPr>
        </p:nvGraphicFramePr>
        <p:xfrm>
          <a:off x="30" y="1"/>
          <a:ext cx="4248473" cy="38610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8473"/>
              </a:tblGrid>
              <a:tr h="38610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</a:t>
                      </a:r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«Проведение районного трудового соревнования среди работников АПК по итогам года»</a:t>
                      </a:r>
                      <a:endParaRPr lang="ru-RU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9" marR="5799" marT="58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547"/>
              </p:ext>
            </p:extLst>
          </p:nvPr>
        </p:nvGraphicFramePr>
        <p:xfrm>
          <a:off x="1" y="3789045"/>
          <a:ext cx="4248472" cy="30341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48472"/>
              </a:tblGrid>
              <a:tr h="303414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1 </a:t>
                      </a:r>
                      <a:endParaRPr lang="ru-RU" sz="2000" u="none" strike="noStrike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ru-RU" sz="2000" u="none" strike="noStrike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Проведение конкурса на выявление лучшего участника районной сельскохозяйственной ярмарки»</a:t>
                      </a:r>
                      <a:endParaRPr lang="ru-RU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9" marR="5799" marT="58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2290" name="Picture 2" descr="C:\Users\Семёнов\Desktop\фото\агропромышленая\20221027_1732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3" y="0"/>
            <a:ext cx="4902774" cy="4589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Семёнов\Desktop\фото\ярмарка\IMG20221104103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471" y="4581128"/>
            <a:ext cx="4932041" cy="229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02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Семёнов\Desktop\фото\DSC_86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44584"/>
            <a:ext cx="3780780" cy="252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273727"/>
              </p:ext>
            </p:extLst>
          </p:nvPr>
        </p:nvGraphicFramePr>
        <p:xfrm>
          <a:off x="222" y="4365104"/>
          <a:ext cx="5363867" cy="2492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63867"/>
              </a:tblGrid>
              <a:tr h="249289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4 «Проведение районного конкурса «Лучший по профессии среди операторов машинного доения коров»</a:t>
                      </a:r>
                      <a:endParaRPr lang="ru-RU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9" marR="5799" marT="58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5" name="Picture 2" descr="C:\Users\Семёнов\Desktop\0c1fc5afd9ea04f854ffcc169d697f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18" y="4365128"/>
            <a:ext cx="3746463" cy="24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975599"/>
              </p:ext>
            </p:extLst>
          </p:nvPr>
        </p:nvGraphicFramePr>
        <p:xfrm>
          <a:off x="7340" y="1844584"/>
          <a:ext cx="5356749" cy="2520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56749"/>
              </a:tblGrid>
              <a:tr h="25205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5  «Осуществление отдельных областных государственных полномочий в сфере обращения с безнадзорными собаками и кошками»</a:t>
                      </a:r>
                      <a:endParaRPr lang="ru-RU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9" marR="5799" marT="58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7" name="Picture 3" descr="C:\Users\Семёнов\Desktop\фото\IMG_7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90" y="-74016"/>
            <a:ext cx="3816425" cy="254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98364422"/>
              </p:ext>
            </p:extLst>
          </p:nvPr>
        </p:nvGraphicFramePr>
        <p:xfrm>
          <a:off x="0" y="-74001"/>
          <a:ext cx="5364088" cy="1918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64088"/>
              </a:tblGrid>
              <a:tr h="191860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2000" u="none" strike="noStrike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Основное мероприятие 3 «Проведение районного конкурса профессионального мастерства на звание «Лучший пахарь»</a:t>
                      </a:r>
                      <a:endParaRPr lang="ru-RU" sz="2000" b="0" i="0" u="none" strike="noStrike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99" marR="5799" marT="58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16172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мёнов\Desktop\фото\агропромышленая\фото\Альбом1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" y="-11774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5965373"/>
              </p:ext>
            </p:extLst>
          </p:nvPr>
        </p:nvGraphicFramePr>
        <p:xfrm>
          <a:off x="138013" y="1052736"/>
          <a:ext cx="8928994" cy="5400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4"/>
                <a:gridCol w="504056"/>
                <a:gridCol w="504056"/>
                <a:gridCol w="504056"/>
                <a:gridCol w="504056"/>
                <a:gridCol w="432048"/>
                <a:gridCol w="504056"/>
                <a:gridCol w="648072"/>
              </a:tblGrid>
              <a:tr h="576055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+mn-lt"/>
                        </a:rPr>
                        <a:t>Наименование целевого показателя</a:t>
                      </a:r>
                      <a:endParaRPr lang="ru-RU" sz="16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+mn-lt"/>
                        </a:rPr>
                        <a:t>2019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+mn-lt"/>
                        </a:rPr>
                        <a:t>2020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+mn-lt"/>
                        </a:rPr>
                        <a:t>2021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+mn-lt"/>
                        </a:rPr>
                        <a:t>2022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+mn-lt"/>
                        </a:rPr>
                        <a:t>2023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+mn-lt"/>
                        </a:rPr>
                        <a:t>2024 год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0" i="0" u="none" strike="noStrike" dirty="0">
                          <a:effectLst/>
                          <a:latin typeface="+mn-lt"/>
                        </a:rPr>
                        <a:t>2025 год</a:t>
                      </a:r>
                    </a:p>
                  </a:txBody>
                  <a:tcPr marL="9525" marR="9525" marT="9525" marB="0"/>
                </a:tc>
              </a:tr>
              <a:tr h="52696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Индекс производства продукции сельского хозяйства в сельскохозяйственных организациях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105,0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106,0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106,0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106,0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106,0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106,0</a:t>
                      </a:r>
                    </a:p>
                  </a:txBody>
                  <a:tcPr marL="9525" marR="9525" marT="9525" marB="0" anchor="ctr"/>
                </a:tc>
              </a:tr>
              <a:tr h="48114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Ввод (приобретение) жилья для молодых семей и молодых специалистов, проживающих в сельской местности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180,0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39503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Ввод в действие учреждений культурно-досугового типа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0</a:t>
                      </a:r>
                    </a:p>
                  </a:txBody>
                  <a:tcPr marL="9525" marR="9525" marT="9525" marB="0" anchor="ctr"/>
                </a:tc>
              </a:tr>
              <a:tr h="72162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Доля участников конкурса на выявление лучшего участника районной сельскохозяйственной ярмарки, от общего количества сельскохозяйственных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товаропроизводителей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27,2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27,3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27,4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27,5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27,6</a:t>
                      </a:r>
                    </a:p>
                  </a:txBody>
                  <a:tcPr marL="9525" marR="9525" marT="9525" marB="0" anchor="ctr"/>
                </a:tc>
              </a:tr>
              <a:tr h="76725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Доля участников районного трудового соревнования среди работников АПК, от общего количества сельскохозяйственных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товаропроизводителей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44,8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44,8</a:t>
                      </a:r>
                    </a:p>
                  </a:txBody>
                  <a:tcPr marL="9525" marR="9525" marT="9525" marB="0" anchor="ctr"/>
                </a:tc>
              </a:tr>
              <a:tr h="74086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Доля участников  районного конкурса профессионального мастерства на звание «Лучший пахарь», от общего количества сельскохозяйственных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товаропроизводителей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8,3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8,4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8,6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8,7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8,7</a:t>
                      </a:r>
                    </a:p>
                  </a:txBody>
                  <a:tcPr marL="9525" marR="9525" marT="9525" marB="0" anchor="ctr"/>
                </a:tc>
              </a:tr>
              <a:tr h="78470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Доля участников районного конкурса «Лучший по профессии среди операторов машинного доения коров», от общего количества сельскохозяйственных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товаропроизводителей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6,0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6,1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+mn-lt"/>
                        </a:rPr>
                        <a:t>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6,3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6,4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6,4</a:t>
                      </a:r>
                    </a:p>
                  </a:txBody>
                  <a:tcPr marL="9525" marR="9525" marT="9525" marB="0" anchor="ctr"/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Количество отловленных безнадзорных собак и кошек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160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49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+mn-lt"/>
                        </a:rPr>
                        <a:t>70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686186" y="393037"/>
            <a:ext cx="58326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cs typeface="Times New Roman" pitchFamily="18" charset="0"/>
              </a:rPr>
              <a:t>Ожидаемые конечные результаты реализации программы</a:t>
            </a:r>
            <a:endParaRPr lang="ru-RU" dirty="0">
              <a:solidFill>
                <a:prstClr val="black"/>
              </a:solidFill>
              <a:ea typeface="Times New Roman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9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Админ\Desktop\9 мая\1613664569_41-p-fon-dlya-pedagogicheskoi-prezentatsii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" y="799"/>
            <a:ext cx="8604447" cy="685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6" y="-29531"/>
            <a:ext cx="6264696" cy="1206514"/>
          </a:xfrm>
        </p:spPr>
        <p:txBody>
          <a:bodyPr>
            <a:no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«СОЦИАЛЬНАЯ ПОДДЕРЖКА НАСЕЛЕНИЯ»</a:t>
            </a:r>
            <a:b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2019-2025 годы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>
                <a:solidFill>
                  <a:srgbClr val="4D2AA6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800" b="1" dirty="0" smtClean="0">
                <a:solidFill>
                  <a:srgbClr val="4D2AA6"/>
                </a:solidFill>
                <a:latin typeface="Times New Roman" pitchFamily="18" charset="0"/>
                <a:cs typeface="Times New Roman" pitchFamily="18" charset="0"/>
              </a:rPr>
              <a:t>программы:</a:t>
            </a:r>
          </a:p>
          <a:p>
            <a:pPr>
              <a:buFont typeface="Courier New" pitchFamily="49" charset="0"/>
              <a:buChar char="o"/>
            </a:pPr>
            <a:r>
              <a:rPr lang="ru-RU" sz="1800" dirty="0" smtClean="0"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Повышение эффективности и усиление адресной направленности мер по социальной защите населения и граждан, нуждающихся в социальной поддержке</a:t>
            </a:r>
          </a:p>
          <a:p>
            <a:pPr marL="0" indent="0" algn="ctr">
              <a:buNone/>
            </a:pPr>
            <a:r>
              <a:rPr lang="ru-RU" sz="1800" b="1" dirty="0">
                <a:solidFill>
                  <a:srgbClr val="4D2AA6"/>
                </a:solidFill>
              </a:rPr>
              <a:t>Задачи программы</a:t>
            </a:r>
            <a:r>
              <a:rPr lang="ru-RU" sz="1800" b="1" dirty="0" smtClean="0">
                <a:solidFill>
                  <a:srgbClr val="4D2AA6"/>
                </a:solidFill>
              </a:rPr>
              <a:t>:</a:t>
            </a:r>
          </a:p>
          <a:p>
            <a:pPr lvl="0"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Предоставление мер социальной поддержки и оказание социальных услуг отдельным категориям граждан;</a:t>
            </a:r>
          </a:p>
          <a:p>
            <a:pPr lvl="0"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Исполнение полномочий, переданных из бюджета Иркутской области;</a:t>
            </a:r>
          </a:p>
          <a:p>
            <a:pPr lvl="0"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Создание условий для оздоровления и отдыха обучающихся;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Повышение эффективности мер по улучшению положения и качества жизни граждан пожилого возраст</a:t>
            </a:r>
            <a:endParaRPr lang="ru-RU" sz="1800" b="1" dirty="0">
              <a:solidFill>
                <a:srgbClr val="7030A0"/>
              </a:solidFill>
            </a:endParaRP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\Desktop\картинки\symbol_semy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49" y="260648"/>
            <a:ext cx="1296145" cy="122413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55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116642"/>
            <a:ext cx="5788496" cy="134640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lang="ru-RU" sz="2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«СОЦИАЛЬНАЯ ПОДДЕРЖКА НАСЕЛЕНИЯ»</a:t>
            </a:r>
            <a:br>
              <a:rPr lang="ru-RU" sz="2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2019-2025 годы</a:t>
            </a: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40768"/>
            <a:ext cx="7239000" cy="5114968"/>
          </a:xfrm>
        </p:spPr>
        <p:txBody>
          <a:bodyPr>
            <a:normAutofit/>
          </a:bodyPr>
          <a:lstStyle/>
          <a:p>
            <a:pPr marL="0" indent="0" algn="ctr" fontAlgn="t">
              <a:spcBef>
                <a:spcPts val="0"/>
              </a:spcBef>
              <a:buNone/>
            </a:pPr>
            <a:r>
              <a:rPr lang="ru-RU" sz="1800" b="1" dirty="0">
                <a:solidFill>
                  <a:srgbClr val="7030A0"/>
                </a:solidFill>
              </a:rPr>
              <a:t>Объем финансирования, тыс. руб</a:t>
            </a:r>
            <a:r>
              <a:rPr lang="ru-RU" sz="1800" b="1" dirty="0" smtClean="0">
                <a:solidFill>
                  <a:srgbClr val="7030A0"/>
                </a:solidFill>
              </a:rPr>
              <a:t>.:</a:t>
            </a:r>
            <a:endParaRPr lang="ru-RU" sz="1800" b="1" i="0" u="none" strike="noStrike" dirty="0" smtClean="0">
              <a:effectLst/>
              <a:latin typeface="Arial"/>
            </a:endParaRPr>
          </a:p>
          <a:p>
            <a:pPr marL="0" indent="0" algn="ctr" fontAlgn="t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FF"/>
                </a:solidFill>
              </a:rPr>
              <a:t>Орог023 </a:t>
            </a:r>
            <a:r>
              <a:rPr lang="ru-RU" b="1" dirty="0">
                <a:solidFill>
                  <a:srgbClr val="FFFFFF"/>
                </a:solidFill>
              </a:rPr>
              <a:t>г.</a:t>
            </a:r>
            <a:endParaRPr lang="ru-RU" sz="3800" b="0" i="0" u="none" strike="noStrike" dirty="0" smtClean="0">
              <a:effectLst/>
              <a:latin typeface="Arial"/>
            </a:endParaRPr>
          </a:p>
          <a:p>
            <a:pPr marL="256032" lvl="2" indent="0" algn="ctr" fontAlgn="t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FF"/>
                </a:solidFill>
              </a:rPr>
              <a:t>Прогноз 2024 г.</a:t>
            </a:r>
            <a:endParaRPr lang="ru-RU" sz="3800" b="0" i="0" u="none" strike="noStrike" dirty="0" smtClean="0">
              <a:effectLst/>
              <a:latin typeface="Arial"/>
            </a:endParaRPr>
          </a:p>
          <a:p>
            <a:pPr marL="1600200" lvl="8" indent="0" algn="ctr" fontAlgn="t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FF"/>
                </a:solidFill>
              </a:rPr>
              <a:t>Факт 2021 г.</a:t>
            </a:r>
            <a:endParaRPr lang="ru-RU" sz="3200" b="0" i="0" u="none" strike="noStrike" dirty="0" smtClean="0">
              <a:effectLst/>
              <a:latin typeface="Arial"/>
            </a:endParaRPr>
          </a:p>
        </p:txBody>
      </p:sp>
      <p:pic>
        <p:nvPicPr>
          <p:cNvPr id="9" name="Picture 2" descr="C:\Users\Админ\Desktop\картинки\symbol_sem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8" y="116636"/>
            <a:ext cx="1152128" cy="1114706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7382878"/>
              </p:ext>
            </p:extLst>
          </p:nvPr>
        </p:nvGraphicFramePr>
        <p:xfrm>
          <a:off x="539553" y="2132856"/>
          <a:ext cx="7416826" cy="1637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27493"/>
                <a:gridCol w="1212286"/>
                <a:gridCol w="1212286"/>
                <a:gridCol w="1112633"/>
                <a:gridCol w="1152128"/>
              </a:tblGrid>
              <a:tr h="233873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«Социальная поддержка населения» на 2019 -2025 годы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Расходы (тыс. рублей)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69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Факт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 2022 </a:t>
                      </a: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Оценка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2023 </a:t>
                      </a: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План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2024 </a:t>
                      </a: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План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</a:rPr>
                        <a:t>2025 </a:t>
                      </a:r>
                      <a:r>
                        <a:rPr lang="ru-RU" sz="1200" dirty="0">
                          <a:effectLst/>
                        </a:rPr>
                        <a:t>год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</a:tr>
              <a:tr h="233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Итого: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18 787,8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18 787,8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18 417,3</a:t>
                      </a:r>
                      <a:endParaRPr lang="ru-RU" sz="120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18 446,7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5752" marR="65752" marT="0" marB="0" anchor="ctr"/>
                </a:tc>
              </a:tr>
            </a:tbl>
          </a:graphicData>
        </a:graphic>
      </p:graphicFrame>
      <p:pic>
        <p:nvPicPr>
          <p:cNvPr id="7" name="Picture 4" descr="C:\Users\Админ\Desktop\Изменения в муниц. программу\IMG-faaa0b848fd51086d821d76e53e16aae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58" y="4056321"/>
            <a:ext cx="5085655" cy="23457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2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16632"/>
            <a:ext cx="6552728" cy="1224136"/>
          </a:xfrm>
        </p:spPr>
        <p:txBody>
          <a:bodyPr>
            <a:no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Основные показатели социально-экономического развития МО «Нукутский район»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graphicFrame>
        <p:nvGraphicFramePr>
          <p:cNvPr id="18" name="Объект 1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9396200"/>
              </p:ext>
            </p:extLst>
          </p:nvPr>
        </p:nvGraphicFramePr>
        <p:xfrm>
          <a:off x="395536" y="1340768"/>
          <a:ext cx="367240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74936324"/>
              </p:ext>
            </p:extLst>
          </p:nvPr>
        </p:nvGraphicFramePr>
        <p:xfrm>
          <a:off x="4716016" y="1412778"/>
          <a:ext cx="396044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val="2038536830"/>
              </p:ext>
            </p:extLst>
          </p:nvPr>
        </p:nvGraphicFramePr>
        <p:xfrm>
          <a:off x="395536" y="3861048"/>
          <a:ext cx="3672408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448815259"/>
              </p:ext>
            </p:extLst>
          </p:nvPr>
        </p:nvGraphicFramePr>
        <p:xfrm>
          <a:off x="4932039" y="3933080"/>
          <a:ext cx="3816425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77533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/>
              <a:t/>
            </a:r>
            <a:br>
              <a:rPr lang="ru-RU" sz="4400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 fontAlgn="t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FF"/>
                </a:solidFill>
              </a:rPr>
              <a:t>Оценка </a:t>
            </a:r>
            <a:r>
              <a:rPr lang="ru-RU" b="1" dirty="0">
                <a:solidFill>
                  <a:srgbClr val="FFFFFF"/>
                </a:solidFill>
              </a:rPr>
              <a:t>2022 </a:t>
            </a:r>
            <a:r>
              <a:rPr lang="ru-RU" b="1" dirty="0" smtClean="0">
                <a:solidFill>
                  <a:srgbClr val="FFFFFF"/>
                </a:solidFill>
              </a:rPr>
              <a:t>го024 </a:t>
            </a:r>
            <a:r>
              <a:rPr lang="ru-RU" b="1" dirty="0">
                <a:solidFill>
                  <a:srgbClr val="FFFFFF"/>
                </a:solidFill>
              </a:rPr>
              <a:t>г.</a:t>
            </a:r>
            <a:endParaRPr lang="ru-RU" sz="4400" b="0" i="0" u="none" strike="noStrike" dirty="0" smtClean="0">
              <a:effectLst/>
              <a:latin typeface="Arial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FFFFFF"/>
                </a:solidFill>
              </a:rPr>
              <a:t>рогноз2025 </a:t>
            </a:r>
            <a:r>
              <a:rPr lang="ru-RU" b="1" dirty="0">
                <a:solidFill>
                  <a:srgbClr val="FFFFFF"/>
                </a:solidFill>
              </a:rPr>
              <a:t>г.</a:t>
            </a:r>
            <a:endParaRPr lang="ru-RU" sz="4400" b="0" i="0" u="none" strike="noStrike" dirty="0" smtClean="0">
              <a:effectLst/>
              <a:latin typeface="Arial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403651" y="188640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9000" cmpd="sng">
                  <a:solidFill>
                    <a:srgbClr val="F9B63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9B639">
                        <a:shade val="20000"/>
                        <a:satMod val="245000"/>
                      </a:srgbClr>
                    </a:gs>
                    <a:gs pos="43000">
                      <a:srgbClr val="F9B639">
                        <a:satMod val="255000"/>
                      </a:srgbClr>
                    </a:gs>
                    <a:gs pos="48000">
                      <a:srgbClr val="F9B639">
                        <a:shade val="85000"/>
                        <a:satMod val="255000"/>
                      </a:srgbClr>
                    </a:gs>
                    <a:gs pos="100000">
                      <a:srgbClr val="F9B63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</a:p>
          <a:p>
            <a:pPr algn="ctr"/>
            <a:r>
              <a:rPr lang="ru-RU" sz="2000" b="1" dirty="0" smtClean="0">
                <a:ln w="9000" cmpd="sng">
                  <a:solidFill>
                    <a:srgbClr val="F9B63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9B639">
                        <a:shade val="20000"/>
                        <a:satMod val="245000"/>
                      </a:srgbClr>
                    </a:gs>
                    <a:gs pos="43000">
                      <a:srgbClr val="F9B639">
                        <a:satMod val="255000"/>
                      </a:srgbClr>
                    </a:gs>
                    <a:gs pos="48000">
                      <a:srgbClr val="F9B639">
                        <a:shade val="85000"/>
                        <a:satMod val="255000"/>
                      </a:srgbClr>
                    </a:gs>
                    <a:gs pos="100000">
                      <a:srgbClr val="F9B63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«СОЦИАЛЬНАЯ </a:t>
            </a:r>
            <a:r>
              <a:rPr lang="ru-RU" sz="2000" b="1" dirty="0">
                <a:ln w="9000" cmpd="sng">
                  <a:solidFill>
                    <a:srgbClr val="F9B63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9B639">
                        <a:shade val="20000"/>
                        <a:satMod val="245000"/>
                      </a:srgbClr>
                    </a:gs>
                    <a:gs pos="43000">
                      <a:srgbClr val="F9B639">
                        <a:satMod val="255000"/>
                      </a:srgbClr>
                    </a:gs>
                    <a:gs pos="48000">
                      <a:srgbClr val="F9B639">
                        <a:shade val="85000"/>
                        <a:satMod val="255000"/>
                      </a:srgbClr>
                    </a:gs>
                    <a:gs pos="100000">
                      <a:srgbClr val="F9B63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ПОДДЕРЖКА НАСЕЛЕНИЯ»</a:t>
            </a:r>
            <a:br>
              <a:rPr lang="ru-RU" sz="2000" b="1" dirty="0">
                <a:ln w="9000" cmpd="sng">
                  <a:solidFill>
                    <a:srgbClr val="F9B63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9B639">
                        <a:shade val="20000"/>
                        <a:satMod val="245000"/>
                      </a:srgbClr>
                    </a:gs>
                    <a:gs pos="43000">
                      <a:srgbClr val="F9B639">
                        <a:satMod val="255000"/>
                      </a:srgbClr>
                    </a:gs>
                    <a:gs pos="48000">
                      <a:srgbClr val="F9B639">
                        <a:shade val="85000"/>
                        <a:satMod val="255000"/>
                      </a:srgbClr>
                    </a:gs>
                    <a:gs pos="100000">
                      <a:srgbClr val="F9B63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ln w="9000" cmpd="sng">
                  <a:solidFill>
                    <a:srgbClr val="F9B639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F9B639">
                        <a:shade val="20000"/>
                        <a:satMod val="245000"/>
                      </a:srgbClr>
                    </a:gs>
                    <a:gs pos="43000">
                      <a:srgbClr val="F9B639">
                        <a:satMod val="255000"/>
                      </a:srgbClr>
                    </a:gs>
                    <a:gs pos="48000">
                      <a:srgbClr val="F9B639">
                        <a:shade val="85000"/>
                        <a:satMod val="255000"/>
                      </a:srgbClr>
                    </a:gs>
                    <a:gs pos="100000">
                      <a:srgbClr val="F9B639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2019-2025 годы</a:t>
            </a:r>
            <a:r>
              <a:rPr lang="ru-RU" sz="3200" b="1" dirty="0">
                <a:solidFill>
                  <a:prstClr val="black"/>
                </a:solidFill>
              </a:rPr>
              <a:t/>
            </a:r>
            <a:br>
              <a:rPr lang="ru-RU" sz="3200" b="1" dirty="0">
                <a:solidFill>
                  <a:prstClr val="black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Планируемые результаты реализации муниципальной программы </a:t>
            </a:r>
            <a:endParaRPr lang="ru-RU" b="1" dirty="0">
              <a:solidFill>
                <a:srgbClr val="7030A0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763034"/>
              </p:ext>
            </p:extLst>
          </p:nvPr>
        </p:nvGraphicFramePr>
        <p:xfrm>
          <a:off x="251545" y="1758305"/>
          <a:ext cx="7704848" cy="3325175"/>
        </p:xfrm>
        <a:graphic>
          <a:graphicData uri="http://schemas.openxmlformats.org/drawingml/2006/table">
            <a:tbl>
              <a:tblPr firstRow="1" firstCol="1" bandRow="1"/>
              <a:tblGrid>
                <a:gridCol w="216023"/>
                <a:gridCol w="3108801"/>
                <a:gridCol w="347583"/>
                <a:gridCol w="576063"/>
                <a:gridCol w="576063"/>
                <a:gridCol w="576063"/>
                <a:gridCol w="576063"/>
                <a:gridCol w="576063"/>
                <a:gridCol w="576063"/>
                <a:gridCol w="576063"/>
              </a:tblGrid>
              <a:tr h="601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п/п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Наименование целевого показателя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Ед. изм.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2022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2023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2024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2025 год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Удельный вес граждан, получивших меры социальной поддержки, в общей численности граждан, имеющих на это право и обратившихся за получением мер социальной поддержки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00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Количество лиц, получивших адресную материальную помощь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5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Обеспеченность врачами на 10 тыс. человек населения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чел.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31,0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1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Доля семей, получивших субсидию на оплату жилого помещения и коммунальных услуг, от общего количества семей, обратившихся за предоставлением субсидии и имеющих право на ее получение 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10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Удельный вес детей из многодетных и малоимущих семей, охваченных отдыхом и оздоровлением от общей численности детей, подлежащих оздоровлению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%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80,0</a:t>
                      </a:r>
                      <a:endParaRPr lang="ru-RU" sz="9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80,0</a:t>
                      </a:r>
                      <a:endParaRPr lang="ru-RU" sz="9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931" marR="539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Picture 2" descr="C:\Users\Админ\Desktop\картинки\symbol_sem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260648"/>
            <a:ext cx="1152127" cy="1080120"/>
          </a:xfrm>
          <a:prstGeom prst="ellipse">
            <a:avLst/>
          </a:prstGeom>
          <a:ln w="63500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Админ\Desktop\Изменения в муниц. программу\IMG-cfcc2205dadcea448d80a2ac6a4f7433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13" y="5186853"/>
            <a:ext cx="2520251" cy="15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Админ\Desktop\Изменения в муниц. программу\IMG-a3346cdc830cc6edd104e79024570754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261" y="5132945"/>
            <a:ext cx="2414995" cy="160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6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121153"/>
              </p:ext>
            </p:extLst>
          </p:nvPr>
        </p:nvGraphicFramePr>
        <p:xfrm>
          <a:off x="323529" y="3068960"/>
          <a:ext cx="8496942" cy="2046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6263"/>
                <a:gridCol w="1296143"/>
                <a:gridCol w="1584176"/>
                <a:gridCol w="1512168"/>
                <a:gridCol w="1728192"/>
              </a:tblGrid>
              <a:tr h="309201">
                <a:tc gridSpan="5"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itchFamily="18" charset="0"/>
                          <a:cs typeface="FreesiaUPC" pitchFamily="34" charset="-34"/>
                        </a:rPr>
                        <a:t>Объем финансирования, тыс. руб. </a:t>
                      </a:r>
                      <a:endParaRPr lang="ru-RU" sz="1400" dirty="0">
                        <a:latin typeface="Georgia" pitchFamily="18" charset="0"/>
                        <a:cs typeface="FreesiaUPC" pitchFamily="34" charset="-34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38871">
                <a:tc>
                  <a:txBody>
                    <a:bodyPr/>
                    <a:lstStyle/>
                    <a:p>
                      <a:endParaRPr lang="ru-RU" sz="1400" dirty="0">
                        <a:latin typeface="Georgia" pitchFamily="18" charset="0"/>
                        <a:cs typeface="FreesiaUPC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  <a:cs typeface="FreesiaUPC" pitchFamily="34" charset="-34"/>
                        </a:rPr>
                        <a:t>Факт 2022 г.</a:t>
                      </a:r>
                      <a:endParaRPr lang="ru-RU" sz="1400" dirty="0">
                        <a:latin typeface="Georgia" pitchFamily="18" charset="0"/>
                        <a:cs typeface="FreesiaUPC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  <a:cs typeface="FreesiaUPC" pitchFamily="34" charset="-34"/>
                        </a:rPr>
                        <a:t>Оценка 2023 г.</a:t>
                      </a:r>
                      <a:endParaRPr lang="ru-RU" sz="1400" dirty="0">
                        <a:latin typeface="Georgia" pitchFamily="18" charset="0"/>
                        <a:cs typeface="FreesiaUPC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  <a:cs typeface="FreesiaUPC" pitchFamily="34" charset="-34"/>
                        </a:rPr>
                        <a:t>План 2024 г.</a:t>
                      </a:r>
                      <a:endParaRPr lang="ru-RU" sz="1400" dirty="0">
                        <a:latin typeface="Georgia" pitchFamily="18" charset="0"/>
                        <a:cs typeface="FreesiaUPC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  <a:cs typeface="FreesiaUPC" pitchFamily="34" charset="-34"/>
                        </a:rPr>
                        <a:t>План 2025 г.</a:t>
                      </a:r>
                      <a:endParaRPr lang="ru-RU" sz="1400" dirty="0">
                        <a:latin typeface="Georgia" pitchFamily="18" charset="0"/>
                        <a:cs typeface="FreesiaUPC" pitchFamily="34" charset="-34"/>
                      </a:endParaRPr>
                    </a:p>
                  </a:txBody>
                  <a:tcPr/>
                </a:tc>
              </a:tr>
              <a:tr h="139801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  <a:cs typeface="FreesiaUPC" pitchFamily="34" charset="-34"/>
                        </a:rPr>
                        <a:t>МП «Коммунальная инфраструктура объектов социальной сферы»</a:t>
                      </a:r>
                      <a:endParaRPr lang="ru-RU" sz="1400" dirty="0">
                        <a:latin typeface="Georgia" pitchFamily="18" charset="0"/>
                        <a:cs typeface="FreesiaUPC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336,0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81,3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91,7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332656"/>
            <a:ext cx="4934000" cy="648072"/>
          </a:xfrm>
        </p:spPr>
        <p:txBody>
          <a:bodyPr>
            <a:noAutofit/>
          </a:bodyPr>
          <a:lstStyle/>
          <a:p>
            <a:pPr algn="ct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«коммунальная инфраструктура объектов социальной сферы»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2019-2025 годы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2284700"/>
              </p:ext>
            </p:extLst>
          </p:nvPr>
        </p:nvGraphicFramePr>
        <p:xfrm>
          <a:off x="323528" y="1124764"/>
          <a:ext cx="8504240" cy="1053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40"/>
              </a:tblGrid>
              <a:tr h="309201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Цель муниципальной программы</a:t>
                      </a:r>
                      <a:endParaRPr lang="ru-RU" sz="1400" dirty="0"/>
                    </a:p>
                  </a:txBody>
                  <a:tcPr/>
                </a:tc>
              </a:tr>
              <a:tr h="744726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Georgia" pitchFamily="18" charset="0"/>
                        </a:rPr>
                        <a:t>Повышение качества и эффективности использования энергетических ресурсов и предоставляемых коммунальных услуг, модернизация и развитие коммунального хозяйства социальной сферы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3433585"/>
              </p:ext>
            </p:extLst>
          </p:nvPr>
        </p:nvGraphicFramePr>
        <p:xfrm>
          <a:off x="323528" y="1988860"/>
          <a:ext cx="8504240" cy="1080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40"/>
              </a:tblGrid>
              <a:tr h="30920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itchFamily="18" charset="0"/>
                        </a:rPr>
                        <a:t>Основные мероприятия муниципальной программы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770899">
                <a:tc>
                  <a:txBody>
                    <a:bodyPr/>
                    <a:lstStyle/>
                    <a:p>
                      <a:pPr marL="342900" indent="-342900" algn="l">
                        <a:buFontTx/>
                        <a:buAutoNum type="arabicPeriod"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Утепление зданий социальной сферы (замена окон, дверей, утепление фасадов и т.д.)</a:t>
                      </a:r>
                    </a:p>
                    <a:p>
                      <a:pPr marL="342900" lvl="0" indent="-342900" algn="l">
                        <a:buAutoNum type="arabicPeriod"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Строительство, капитальный ремонт объектов теплоснабжения учреждений социальной сферы.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3" descr="C:\Users\User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116632"/>
            <a:ext cx="1627173" cy="1008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Планирование и реализация развития городской инфраструкту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509120"/>
            <a:ext cx="410445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развитая инфраструктура измерительная, схема, инфраструктур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509120"/>
            <a:ext cx="403244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233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332661"/>
            <a:ext cx="4934000" cy="864096"/>
          </a:xfrm>
        </p:spPr>
        <p:txBody>
          <a:bodyPr>
            <a:noAutofit/>
          </a:bodyPr>
          <a:lstStyle/>
          <a:p>
            <a:pPr algn="ctr"/>
            <a: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1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«коммунальная инфраструктура объектов социальной сферы»</a:t>
            </a:r>
            <a:b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2019-2025 годы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060294"/>
              </p:ext>
            </p:extLst>
          </p:nvPr>
        </p:nvGraphicFramePr>
        <p:xfrm>
          <a:off x="323532" y="1340788"/>
          <a:ext cx="8568950" cy="31966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/>
                <a:gridCol w="432048"/>
                <a:gridCol w="576063"/>
                <a:gridCol w="720080"/>
                <a:gridCol w="576063"/>
                <a:gridCol w="720080"/>
                <a:gridCol w="648072"/>
                <a:gridCol w="635317"/>
                <a:gridCol w="588819"/>
              </a:tblGrid>
              <a:tr h="526964">
                <a:tc gridSpan="9">
                  <a:txBody>
                    <a:bodyPr/>
                    <a:lstStyle/>
                    <a:p>
                      <a:r>
                        <a:rPr lang="ru-RU" sz="1400" dirty="0" smtClean="0">
                          <a:latin typeface="Georgia" pitchFamily="18" charset="0"/>
                        </a:rPr>
                        <a:t>Целевые показатели (индикаторы), планируемые к достижению</a:t>
                      </a:r>
                      <a:r>
                        <a:rPr lang="ru-RU" sz="1400" baseline="0" dirty="0" smtClean="0">
                          <a:latin typeface="Georgia" pitchFamily="18" charset="0"/>
                        </a:rPr>
                        <a:t> 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526964">
                <a:tc gridSpan="2">
                  <a:txBody>
                    <a:bodyPr/>
                    <a:lstStyle/>
                    <a:p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2019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2020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2021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2022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2023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2024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2025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11802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Количество аварий и аварийных ситуаций на объектах теплоснабжения учреждений социальной сферы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Ед.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</a:p>
                    <a:p>
                      <a:pPr algn="ctr"/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  <a:tr h="9624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Georgia" pitchFamily="18" charset="0"/>
                        </a:rPr>
                        <a:t>Количество введенных в эксплуатацию объектов коммунальной инфраструктуры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%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1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1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0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1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1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Georgia" pitchFamily="18" charset="0"/>
                        </a:rPr>
                        <a:t>1</a:t>
                      </a:r>
                      <a:endParaRPr lang="ru-RU" sz="1400" dirty="0">
                        <a:latin typeface="Georgia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3" descr="C:\Users\User\Desktop\Без назван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16632"/>
            <a:ext cx="1627173" cy="1224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User\Desktop\ФОТО Алтарик дс\20220927_15145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57" y="3501008"/>
            <a:ext cx="856895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00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Лераа\2022\Цур\ГП\РОИВ\Нукутский\Нукутский_Монтажная область 1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65C045A-ED1A-DFDF-E779-DA28DDCC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" y="0"/>
            <a:ext cx="2681100" cy="25023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68019" y="629821"/>
            <a:ext cx="575860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ru-RU" sz="1400" b="1" dirty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Муниципальная </a:t>
            </a:r>
            <a:r>
              <a:rPr lang="ru-RU" sz="1400" b="1" dirty="0" smtClean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программа</a:t>
            </a:r>
          </a:p>
          <a:p>
            <a:pPr algn="ctr" defTabSz="457200"/>
            <a:r>
              <a:rPr lang="ru-RU" sz="1400" b="1" dirty="0" smtClean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 «Безопасность» </a:t>
            </a:r>
            <a:r>
              <a:rPr lang="ru-RU" sz="1400" b="1" dirty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на </a:t>
            </a:r>
            <a:r>
              <a:rPr lang="ru-RU" sz="1400" b="1" dirty="0" smtClean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2019-2025 </a:t>
            </a:r>
            <a:r>
              <a:rPr lang="ru-RU" sz="1400" b="1" dirty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годы</a:t>
            </a:r>
            <a:endParaRPr lang="ru-RU" sz="1400" b="1" dirty="0">
              <a:solidFill>
                <a:prstClr val="black"/>
              </a:solidFill>
              <a:effectLst>
                <a:glow rad="228600">
                  <a:srgbClr val="0F6FC6">
                    <a:satMod val="175000"/>
                    <a:alpha val="40000"/>
                  </a:srgbClr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FD99CF-D6ED-EA21-B918-379AFA109F97}"/>
              </a:ext>
            </a:extLst>
          </p:cNvPr>
          <p:cNvSpPr txBox="1"/>
          <p:nvPr/>
        </p:nvSpPr>
        <p:spPr>
          <a:xfrm>
            <a:off x="313756" y="1828055"/>
            <a:ext cx="8606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prstClr val="black"/>
              </a:solidFill>
            </a:endParaRPr>
          </a:p>
          <a:p>
            <a:pPr defTabSz="457200"/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FD99CF-D6ED-EA21-B918-379AFA109F97}"/>
              </a:ext>
            </a:extLst>
          </p:cNvPr>
          <p:cNvSpPr txBox="1"/>
          <p:nvPr/>
        </p:nvSpPr>
        <p:spPr>
          <a:xfrm>
            <a:off x="550015" y="4978397"/>
            <a:ext cx="7724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ru-RU" sz="2800" dirty="0" smtClean="0">
                <a:solidFill>
                  <a:prstClr val="white"/>
                </a:solidFill>
                <a:latin typeface="Montserrat ExtraBold" panose="00000900000000000000" pitchFamily="2" charset="-52"/>
              </a:rPr>
              <a:t> </a:t>
            </a:r>
          </a:p>
          <a:p>
            <a:pPr algn="r" defTabSz="457200"/>
            <a:endParaRPr lang="ru-RU" sz="2800" dirty="0">
              <a:solidFill>
                <a:prstClr val="white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flipH="1">
            <a:off x="6837333" y="5843287"/>
            <a:ext cx="2306667" cy="1014712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91" y="59787"/>
            <a:ext cx="2435108" cy="1719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360063"/>
              </p:ext>
            </p:extLst>
          </p:nvPr>
        </p:nvGraphicFramePr>
        <p:xfrm>
          <a:off x="136657" y="1905000"/>
          <a:ext cx="8892674" cy="609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6337"/>
                <a:gridCol w="4446337"/>
              </a:tblGrid>
              <a:tr h="60973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Цель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муниципальной программы:</a:t>
                      </a: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Georgia" panose="02040502050405020303" pitchFamily="18" charset="0"/>
                          <a:ea typeface="+mn-ea"/>
                          <a:cs typeface="+mn-cs"/>
                        </a:rPr>
                        <a:t>Повышение безопасности населения муниципального образования «Нукутский район»</a:t>
                      </a:r>
                    </a:p>
                  </a:txBody>
                  <a:tcPr marL="116140" marR="116140" marT="43552" marB="43552"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743910"/>
              </p:ext>
            </p:extLst>
          </p:nvPr>
        </p:nvGraphicFramePr>
        <p:xfrm>
          <a:off x="136624" y="2818100"/>
          <a:ext cx="8892680" cy="3585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46340"/>
                <a:gridCol w="4446340"/>
              </a:tblGrid>
              <a:tr h="3585611">
                <a:tc>
                  <a:txBody>
                    <a:bodyPr/>
                    <a:lstStyle/>
                    <a:p>
                      <a:pPr marL="0" marR="0" indent="0" algn="l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Основные мероприятия:</a:t>
                      </a:r>
                    </a:p>
                    <a:p>
                      <a:pPr marL="0" marR="0" indent="0" algn="l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dirty="0" smtClean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1.«Обеспечение защиты населения и территории района от чрезвычайных ситуаций»;</a:t>
                      </a:r>
                    </a:p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2. «Модернизация и обслуживание системы оповещения населения об угрозе или возникновении чрезвычайных ситуаций»;</a:t>
                      </a:r>
                    </a:p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3.«Организация мероприятий по повышению уровня подготовки специалистов, руководящего состава и населения к действиям при возникновении чрезвычайных ситуаций»;</a:t>
                      </a:r>
                    </a:p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4.«Информирование населения в области пожарной безопасности, безопасности на водных объектах и защиты от чрезвычайных ситуаций».</a:t>
                      </a:r>
                    </a:p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5.«Оснащение ЕДДС, создание, развитие и организация эксплуатации системы обеспечения вызова экстренных оперативных служб по единому номеру 112»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146" y="4598704"/>
            <a:ext cx="4167371" cy="166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55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Лераа\2022\Цур\ГП\РОИВ\Нукутский\Нукутский_Монтажная область 1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9" y="-10705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65C045A-ED1A-DFDF-E779-DA28DDCC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"/>
            <a:ext cx="2681101" cy="12511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B12A6DE-F6A3-2142-F9BA-69276165BC29}"/>
              </a:ext>
            </a:extLst>
          </p:cNvPr>
          <p:cNvSpPr/>
          <p:nvPr/>
        </p:nvSpPr>
        <p:spPr>
          <a:xfrm>
            <a:off x="313730" y="3205944"/>
            <a:ext cx="8412892" cy="1838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ru-RU" dirty="0" smtClean="0">
              <a:solidFill>
                <a:prstClr val="black"/>
              </a:solidFill>
            </a:endParaRPr>
          </a:p>
          <a:p>
            <a:pPr defTabSz="457200"/>
            <a:r>
              <a:rPr lang="ru-RU" b="1" dirty="0" smtClean="0">
                <a:solidFill>
                  <a:prstClr val="black"/>
                </a:solidFill>
              </a:rPr>
              <a:t>	 </a:t>
            </a:r>
            <a:endParaRPr lang="ru-RU" b="1" dirty="0">
              <a:solidFill>
                <a:prstClr val="black"/>
              </a:solidFill>
            </a:endParaRPr>
          </a:p>
          <a:p>
            <a:pPr defTabSz="457200"/>
            <a:endParaRPr lang="ru-RU" dirty="0">
              <a:solidFill>
                <a:prstClr val="black"/>
              </a:solidFill>
            </a:endParaRPr>
          </a:p>
          <a:p>
            <a:pPr defTabSz="45720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FD99CF-D6ED-EA21-B918-379AFA109F97}"/>
              </a:ext>
            </a:extLst>
          </p:cNvPr>
          <p:cNvSpPr txBox="1"/>
          <p:nvPr/>
        </p:nvSpPr>
        <p:spPr>
          <a:xfrm>
            <a:off x="313749" y="1828034"/>
            <a:ext cx="860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FD99CF-D6ED-EA21-B918-379AFA109F97}"/>
              </a:ext>
            </a:extLst>
          </p:cNvPr>
          <p:cNvSpPr txBox="1"/>
          <p:nvPr/>
        </p:nvSpPr>
        <p:spPr>
          <a:xfrm>
            <a:off x="550015" y="4978397"/>
            <a:ext cx="7724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ru-RU" sz="2800" dirty="0" smtClean="0">
                <a:solidFill>
                  <a:prstClr val="white"/>
                </a:solidFill>
                <a:latin typeface="Montserrat ExtraBold" panose="00000900000000000000" pitchFamily="2" charset="-52"/>
              </a:rPr>
              <a:t> </a:t>
            </a:r>
          </a:p>
          <a:p>
            <a:pPr algn="r" defTabSz="457200"/>
            <a:endParaRPr lang="ru-RU" sz="2800" dirty="0">
              <a:solidFill>
                <a:prstClr val="white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flipH="1">
            <a:off x="6837333" y="5843287"/>
            <a:ext cx="2306667" cy="1014712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904929"/>
              </p:ext>
            </p:extLst>
          </p:nvPr>
        </p:nvGraphicFramePr>
        <p:xfrm>
          <a:off x="113862" y="1424199"/>
          <a:ext cx="8806322" cy="13502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8341"/>
                <a:gridCol w="1272447"/>
                <a:gridCol w="1385178"/>
                <a:gridCol w="1385178"/>
                <a:gridCol w="1385178"/>
              </a:tblGrid>
              <a:tr h="304995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ru-RU" sz="1300" b="1" i="0" u="none" strike="noStrike" kern="1200" cap="none" spc="0" normalizeH="0" baseline="0" noProof="0" dirty="0" smtClean="0">
                          <a:ln/>
                          <a:solidFill>
                            <a:schemeClr val="tx1"/>
                          </a:solidFill>
                          <a:effectLst>
                            <a:glow rad="228600">
                              <a:srgbClr val="0F6FC6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Объем финансирования, тыс. </a:t>
                      </a:r>
                      <a:r>
                        <a:rPr kumimoji="0" lang="ru-RU" sz="1300" b="1" i="0" u="none" strike="noStrike" kern="1200" cap="none" spc="0" normalizeH="0" baseline="0" noProof="0" dirty="0" err="1" smtClean="0">
                          <a:ln/>
                          <a:solidFill>
                            <a:schemeClr val="tx1"/>
                          </a:solidFill>
                          <a:effectLst>
                            <a:glow rad="228600">
                              <a:srgbClr val="0F6FC6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руб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9734">
                <a:tc>
                  <a:txBody>
                    <a:bodyPr/>
                    <a:lstStyle/>
                    <a:p>
                      <a:r>
                        <a:rPr lang="ru-RU" sz="1100" b="1" dirty="0" smtClean="0">
                          <a:latin typeface="+mn-lt"/>
                        </a:rPr>
                        <a:t>Наименование подпрограммы</a:t>
                      </a:r>
                      <a:endParaRPr lang="ru-RU" sz="1100" b="1" dirty="0">
                        <a:latin typeface="+mn-lt"/>
                      </a:endParaRPr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pPr marL="0" marR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Факт</a:t>
                      </a:r>
                    </a:p>
                    <a:p>
                      <a:pPr marL="0" marR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baseline="0" dirty="0" smtClean="0">
                          <a:latin typeface="+mn-lt"/>
                        </a:rPr>
                        <a:t> </a:t>
                      </a:r>
                      <a:r>
                        <a:rPr lang="ru-RU" sz="1100" b="1" dirty="0" smtClean="0">
                          <a:latin typeface="+mn-lt"/>
                        </a:rPr>
                        <a:t>2022 г.</a:t>
                      </a:r>
                    </a:p>
                    <a:p>
                      <a:pPr algn="ctr"/>
                      <a:endParaRPr lang="ru-RU" sz="1100" b="1" dirty="0">
                        <a:latin typeface="+mn-lt"/>
                      </a:endParaRPr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pPr marL="0" marR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Оценка</a:t>
                      </a:r>
                    </a:p>
                    <a:p>
                      <a:pPr marL="0" marR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 2023 г.</a:t>
                      </a:r>
                    </a:p>
                    <a:p>
                      <a:pPr algn="ctr"/>
                      <a:endParaRPr lang="ru-RU" sz="1100" b="1" dirty="0">
                        <a:latin typeface="+mn-lt"/>
                      </a:endParaRPr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pPr marL="0" marR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План </a:t>
                      </a:r>
                    </a:p>
                    <a:p>
                      <a:pPr marL="0" marR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2024 г.</a:t>
                      </a:r>
                    </a:p>
                    <a:p>
                      <a:pPr algn="ctr"/>
                      <a:endParaRPr lang="ru-RU" sz="1100" b="1" dirty="0">
                        <a:latin typeface="+mn-lt"/>
                      </a:endParaRPr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pPr marL="0" marR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План </a:t>
                      </a:r>
                    </a:p>
                    <a:p>
                      <a:pPr marL="0" marR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latin typeface="+mn-lt"/>
                        </a:rPr>
                        <a:t>2025 г.</a:t>
                      </a:r>
                    </a:p>
                    <a:p>
                      <a:pPr algn="ctr"/>
                      <a:endParaRPr lang="ru-RU" sz="1100" b="1" dirty="0">
                        <a:latin typeface="+mn-lt"/>
                      </a:endParaRPr>
                    </a:p>
                  </a:txBody>
                  <a:tcPr marL="116140" marR="116140" marT="43552" marB="43552"/>
                </a:tc>
              </a:tr>
              <a:tr h="43552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+mn-lt"/>
                        </a:rPr>
                        <a:t>Муниципальная программа «Безопасность» на 2019-2025</a:t>
                      </a:r>
                      <a:r>
                        <a:rPr lang="ru-RU" sz="1100" baseline="0" dirty="0" smtClean="0">
                          <a:latin typeface="+mn-lt"/>
                        </a:rPr>
                        <a:t> годы</a:t>
                      </a:r>
                      <a:endParaRPr lang="ru-RU" sz="1100" dirty="0">
                        <a:latin typeface="+mn-lt"/>
                      </a:endParaRPr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5 308,6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5 975,3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5 978,3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5 978,4</a:t>
                      </a:r>
                    </a:p>
                  </a:txBody>
                  <a:tcPr marL="12098" marR="12098" marT="9073" marB="0" anchor="ctr" horzOverflow="overflow"/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" y="1"/>
            <a:ext cx="2470819" cy="16737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048877" y="625588"/>
            <a:ext cx="5772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ru-RU" sz="1400" b="1" dirty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Муниципальная программа </a:t>
            </a:r>
            <a:endParaRPr lang="ru-RU" sz="1400" b="1" dirty="0" smtClean="0">
              <a:ln/>
              <a:solidFill>
                <a:prstClr val="black"/>
              </a:solidFill>
              <a:effectLst>
                <a:glow rad="228600">
                  <a:srgbClr val="0F6FC6">
                    <a:satMod val="175000"/>
                    <a:alpha val="40000"/>
                  </a:srgbClr>
                </a:glow>
              </a:effectLst>
              <a:latin typeface="Georgia" panose="02040502050405020303" pitchFamily="18" charset="0"/>
            </a:endParaRPr>
          </a:p>
          <a:p>
            <a:pPr algn="ctr" defTabSz="457200"/>
            <a:r>
              <a:rPr lang="ru-RU" sz="1400" b="1" dirty="0" smtClean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«</a:t>
            </a:r>
            <a:r>
              <a:rPr lang="ru-RU" sz="1400" b="1" dirty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Безопасность» на 2019-2025 годы</a:t>
            </a:r>
            <a:endParaRPr lang="ru-RU" sz="1400" b="1" dirty="0">
              <a:solidFill>
                <a:prstClr val="black"/>
              </a:solidFill>
              <a:effectLst>
                <a:glow rad="228600">
                  <a:srgbClr val="0F6FC6">
                    <a:satMod val="175000"/>
                    <a:alpha val="40000"/>
                  </a:srgbClr>
                </a:glow>
              </a:effectLst>
              <a:latin typeface="Georgia" panose="02040502050405020303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7936661"/>
              </p:ext>
            </p:extLst>
          </p:nvPr>
        </p:nvGraphicFramePr>
        <p:xfrm>
          <a:off x="113868" y="2828234"/>
          <a:ext cx="8806318" cy="38639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6065"/>
                <a:gridCol w="592086"/>
                <a:gridCol w="785651"/>
                <a:gridCol w="899515"/>
                <a:gridCol w="797039"/>
                <a:gridCol w="819810"/>
                <a:gridCol w="762881"/>
                <a:gridCol w="797038"/>
                <a:gridCol w="756233"/>
              </a:tblGrid>
              <a:tr h="496075">
                <a:tc gridSpan="9">
                  <a:txBody>
                    <a:bodyPr/>
                    <a:lstStyle/>
                    <a:p>
                      <a:pPr marL="0" marR="0" lvl="0" indent="0" algn="ctr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1" i="0" u="none" strike="noStrike" kern="1200" cap="none" spc="0" normalizeH="0" baseline="0" noProof="0" dirty="0" smtClean="0">
                          <a:ln/>
                          <a:solidFill>
                            <a:prstClr val="black"/>
                          </a:solidFill>
                          <a:effectLst>
                            <a:glow rad="228600">
                              <a:srgbClr val="0F6FC6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Планируемые результаты реализации программы</a:t>
                      </a:r>
                      <a:endParaRPr kumimoji="0" lang="ru-RU" sz="13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sz="1300" dirty="0"/>
                    </a:p>
                  </a:txBody>
                  <a:tcPr marL="116140" marR="116140" marT="43552" marB="43552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5525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Основные</a:t>
                      </a:r>
                      <a:r>
                        <a:rPr lang="ru-RU" sz="1100" b="1" baseline="0" dirty="0" smtClean="0"/>
                        <a:t> показатели</a:t>
                      </a:r>
                      <a:endParaRPr lang="ru-RU" sz="1100" b="1" dirty="0"/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Ед. </a:t>
                      </a:r>
                      <a:r>
                        <a:rPr lang="ru-RU" sz="1100" b="1" dirty="0" err="1" smtClean="0"/>
                        <a:t>изм</a:t>
                      </a:r>
                      <a:endParaRPr lang="ru-RU" sz="1100" b="1" dirty="0"/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2019 г.</a:t>
                      </a:r>
                      <a:endParaRPr lang="ru-RU" sz="1100" b="1" dirty="0"/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2020 г.</a:t>
                      </a:r>
                      <a:endParaRPr lang="ru-RU" sz="1100" b="1" dirty="0"/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pPr marL="0" marR="0" indent="0" algn="l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/>
                        <a:t>2021 г.</a:t>
                      </a:r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2022 г.</a:t>
                      </a:r>
                      <a:endParaRPr lang="ru-RU" sz="1100" b="1" dirty="0"/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2023 г.</a:t>
                      </a:r>
                      <a:endParaRPr lang="ru-RU" sz="1100" b="1" dirty="0"/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2024 г.</a:t>
                      </a:r>
                      <a:endParaRPr lang="ru-RU" sz="1100" b="1" dirty="0"/>
                    </a:p>
                  </a:txBody>
                  <a:tcPr marL="116140" marR="116140" marT="43552" marB="43552"/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2025 г.</a:t>
                      </a:r>
                      <a:endParaRPr lang="ru-RU" sz="1100" b="1" dirty="0"/>
                    </a:p>
                  </a:txBody>
                  <a:tcPr marL="116140" marR="116140" marT="43552" marB="43552"/>
                </a:tc>
              </a:tr>
              <a:tr h="6968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Разработка муниципальных правовых актов  в области обеспечении безопасности населения 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Ед.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7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6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15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28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58</a:t>
                      </a:r>
                    </a:p>
                  </a:txBody>
                  <a:tcPr marL="87105" marR="87105" marT="58070" marB="58070" horzOverflow="overflow"/>
                </a:tc>
              </a:tr>
              <a:tr h="551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Количество технических проверок состояния систем связи и оповещения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Ед.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28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28</a:t>
                      </a:r>
                    </a:p>
                  </a:txBody>
                  <a:tcPr marL="12098" marR="12098" marT="9073" marB="0" anchor="ctr" horzOverflow="overflow"/>
                </a:tc>
              </a:tr>
              <a:tr h="4064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Количество проведенных мероприятий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Ед.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3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4</a:t>
                      </a:r>
                    </a:p>
                  </a:txBody>
                  <a:tcPr marL="12098" marR="12098" marT="9073" marB="0" anchor="ctr" horzOverflow="overflow"/>
                </a:tc>
              </a:tr>
              <a:tr h="5516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Доля освоенных средств, выделенных на информирование население 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%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100</a:t>
                      </a:r>
                    </a:p>
                  </a:txBody>
                  <a:tcPr marL="12098" marR="12098" marT="9073" marB="0" anchor="ctr" horzOverflow="overflow"/>
                </a:tc>
              </a:tr>
              <a:tr h="7257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Сокращение среднего времени комплексного реагирования экстренных оперативных служб при обращении населения в ЕДДС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Мин.</a:t>
                      </a:r>
                    </a:p>
                  </a:txBody>
                  <a:tcPr marL="87105" marR="87105" marT="58070" marB="5807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9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8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7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6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marL="12098" marR="12098" marT="9073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5</a:t>
                      </a:r>
                    </a:p>
                  </a:txBody>
                  <a:tcPr marL="12098" marR="12098" marT="9073" marB="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322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8842" y="195697"/>
            <a:ext cx="3744416" cy="1080120"/>
          </a:xfrm>
        </p:spPr>
        <p:txBody>
          <a:bodyPr>
            <a:no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/>
                </a:soli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dirty="0">
                <a:ln/>
                <a:solidFill>
                  <a:schemeClr val="accent1"/>
                </a:solidFill>
                <a:effectLst/>
              </a:rPr>
              <a:t>Муниципальная </a:t>
            </a:r>
            <a:r>
              <a:rPr lang="ru-RU" sz="1600" b="1" dirty="0" smtClean="0">
                <a:ln/>
                <a:solidFill>
                  <a:schemeClr val="accent1"/>
                </a:solidFill>
                <a:effectLst/>
              </a:rPr>
              <a:t>программа</a:t>
            </a:r>
            <a:br>
              <a:rPr lang="ru-RU" sz="1600" b="1" dirty="0" smtClean="0">
                <a:ln/>
                <a:solidFill>
                  <a:schemeClr val="accent1"/>
                </a:solidFill>
                <a:effectLst/>
              </a:rPr>
            </a:br>
            <a:r>
              <a:rPr lang="ru-RU" sz="1600" b="1" dirty="0" smtClean="0">
                <a:ln/>
                <a:solidFill>
                  <a:schemeClr val="accent1"/>
                </a:solidFill>
                <a:effectLst/>
              </a:rPr>
              <a:t> </a:t>
            </a:r>
            <a:r>
              <a:rPr lang="ru-RU" sz="1600" b="1" dirty="0">
                <a:ln/>
                <a:solidFill>
                  <a:schemeClr val="accent1"/>
                </a:solidFill>
                <a:effectLst/>
              </a:rPr>
              <a:t>«Физическая культура и спорт </a:t>
            </a:r>
            <a:r>
              <a:rPr lang="ru-RU" sz="1600" b="1" dirty="0" smtClean="0">
                <a:ln/>
                <a:solidFill>
                  <a:schemeClr val="accent1"/>
                </a:solidFill>
                <a:effectLst/>
              </a:rPr>
              <a:t/>
            </a:r>
            <a:br>
              <a:rPr lang="ru-RU" sz="1600" b="1" dirty="0" smtClean="0">
                <a:ln/>
                <a:solidFill>
                  <a:schemeClr val="accent1"/>
                </a:solidFill>
                <a:effectLst/>
              </a:rPr>
            </a:br>
            <a:r>
              <a:rPr lang="ru-RU" sz="1600" b="1" dirty="0" smtClean="0">
                <a:ln/>
                <a:solidFill>
                  <a:schemeClr val="accent1"/>
                </a:solidFill>
                <a:effectLst/>
              </a:rPr>
              <a:t>на 2019-2025 годы»</a:t>
            </a:r>
            <a:r>
              <a:rPr lang="ru-RU" sz="1600" b="1" dirty="0">
                <a:ln/>
                <a:solidFill>
                  <a:schemeClr val="accent1"/>
                </a:solidFill>
                <a:effectLst/>
              </a:rPr>
              <a:t/>
            </a:r>
            <a:br>
              <a:rPr lang="ru-RU" sz="1600" b="1" dirty="0">
                <a:ln/>
                <a:solidFill>
                  <a:schemeClr val="accent1"/>
                </a:solidFill>
                <a:effectLst/>
              </a:rPr>
            </a:b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/>
              </a:solidFill>
              <a:effectLst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84945474"/>
              </p:ext>
            </p:extLst>
          </p:nvPr>
        </p:nvGraphicFramePr>
        <p:xfrm>
          <a:off x="179530" y="5445224"/>
          <a:ext cx="8784975" cy="1152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6995"/>
                <a:gridCol w="1756995"/>
                <a:gridCol w="1756995"/>
                <a:gridCol w="1756995"/>
                <a:gridCol w="1756995"/>
              </a:tblGrid>
              <a:tr h="334560">
                <a:tc gridSpan="5">
                  <a:txBody>
                    <a:bodyPr/>
                    <a:lstStyle/>
                    <a:p>
                      <a:r>
                        <a:rPr lang="ru-RU" sz="1400" dirty="0" smtClean="0"/>
                        <a:t>Объем финансирования, тыс. руб. 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45388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Факт 2022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Оценка 2023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План 2024 г.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План 2025 г.</a:t>
                      </a:r>
                      <a:endParaRPr lang="ru-RU" sz="1200" dirty="0"/>
                    </a:p>
                  </a:txBody>
                  <a:tcPr/>
                </a:tc>
              </a:tr>
              <a:tr h="47218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МП «Физическая</a:t>
                      </a:r>
                      <a:r>
                        <a:rPr lang="ru-RU" sz="1200" baseline="0" dirty="0" smtClean="0"/>
                        <a:t> культура и спорт»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10 251,1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448,9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267,0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274,6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7928165"/>
              </p:ext>
            </p:extLst>
          </p:nvPr>
        </p:nvGraphicFramePr>
        <p:xfrm>
          <a:off x="179513" y="3284998"/>
          <a:ext cx="8784976" cy="993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/>
              </a:tblGrid>
              <a:tr h="335517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/>
                        <a:t>Цель муниципальной программы</a:t>
                      </a:r>
                      <a:endParaRPr lang="ru-RU" sz="1400" dirty="0"/>
                    </a:p>
                  </a:txBody>
                  <a:tcPr/>
                </a:tc>
              </a:tr>
              <a:tr h="6576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1. Создание благоприятных условий для развития физической культуры и спорта , повышение эффективности подготовки спортсменов</a:t>
                      </a:r>
                    </a:p>
                    <a:p>
                      <a:pPr algn="l"/>
                      <a:endParaRPr lang="ru-RU" sz="12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4110003"/>
              </p:ext>
            </p:extLst>
          </p:nvPr>
        </p:nvGraphicFramePr>
        <p:xfrm>
          <a:off x="179513" y="4149080"/>
          <a:ext cx="8784976" cy="13005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976"/>
              </a:tblGrid>
              <a:tr h="41636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Основные мероприятия муниципальной программы</a:t>
                      </a:r>
                      <a:endParaRPr lang="ru-RU" sz="1400" dirty="0"/>
                    </a:p>
                  </a:txBody>
                  <a:tcPr/>
                </a:tc>
              </a:tr>
              <a:tr h="884191"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200" dirty="0" smtClean="0"/>
                        <a:t>«Проведение физкультурно-массовых и спортивных мероприятий»;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200" dirty="0" smtClean="0"/>
                        <a:t>«Поддержка одаренных спортсменов»;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200" dirty="0" smtClean="0"/>
                        <a:t>«Приобретение спортивного инвентаря»;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200" dirty="0" smtClean="0"/>
                        <a:t>«Капитальные вложения в объекты физической культуры и спорта».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4" name="Picture 6" descr="абстрактный фон для презентации журнала физкультура и спорта: 2 тыс  изображений найдено в Яндекс Картин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1326543"/>
            <a:ext cx="3563888" cy="17314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2" descr="управление физической культуры спорта и молодежной политики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304256" cy="179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4874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4088" y="116632"/>
            <a:ext cx="3672408" cy="1080120"/>
          </a:xfrm>
        </p:spPr>
        <p:txBody>
          <a:bodyPr>
            <a:no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600" b="1" dirty="0">
                <a:ln/>
                <a:solidFill>
                  <a:schemeClr val="accent1"/>
                </a:solidFill>
                <a:effectLst/>
              </a:rPr>
              <a:t>Муниципальная </a:t>
            </a:r>
            <a:r>
              <a:rPr lang="ru-RU" sz="1600" b="1" dirty="0" smtClean="0">
                <a:ln/>
                <a:solidFill>
                  <a:schemeClr val="accent1"/>
                </a:solidFill>
                <a:effectLst/>
              </a:rPr>
              <a:t>программа</a:t>
            </a:r>
            <a:br>
              <a:rPr lang="ru-RU" sz="1600" b="1" dirty="0" smtClean="0">
                <a:ln/>
                <a:solidFill>
                  <a:schemeClr val="accent1"/>
                </a:solidFill>
                <a:effectLst/>
              </a:rPr>
            </a:br>
            <a:r>
              <a:rPr lang="ru-RU" sz="1600" b="1" dirty="0" smtClean="0">
                <a:ln/>
                <a:solidFill>
                  <a:schemeClr val="accent1"/>
                </a:solidFill>
                <a:effectLst/>
              </a:rPr>
              <a:t> </a:t>
            </a:r>
            <a:r>
              <a:rPr lang="ru-RU" sz="1600" b="1" dirty="0">
                <a:ln/>
                <a:solidFill>
                  <a:schemeClr val="accent1"/>
                </a:solidFill>
                <a:effectLst/>
              </a:rPr>
              <a:t>«Физическая культура и спорт </a:t>
            </a:r>
            <a:r>
              <a:rPr lang="ru-RU" sz="1600" b="1" dirty="0" smtClean="0">
                <a:ln/>
                <a:solidFill>
                  <a:schemeClr val="accent1"/>
                </a:solidFill>
                <a:effectLst/>
              </a:rPr>
              <a:t/>
            </a:r>
            <a:br>
              <a:rPr lang="ru-RU" sz="1600" b="1" dirty="0" smtClean="0">
                <a:ln/>
                <a:solidFill>
                  <a:schemeClr val="accent1"/>
                </a:solidFill>
                <a:effectLst/>
              </a:rPr>
            </a:br>
            <a:r>
              <a:rPr lang="ru-RU" sz="1600" b="1" dirty="0" smtClean="0">
                <a:ln/>
                <a:solidFill>
                  <a:schemeClr val="accent1"/>
                </a:solidFill>
                <a:effectLst/>
              </a:rPr>
              <a:t>на 2019-2025 годы»</a:t>
            </a:r>
            <a:r>
              <a:rPr lang="ru-RU" sz="1600" b="1" dirty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sz="1600" b="1" dirty="0">
                <a:ln/>
                <a:solidFill>
                  <a:schemeClr val="accent6">
                    <a:lumMod val="50000"/>
                  </a:schemeClr>
                </a:solidFill>
                <a:effectLst/>
              </a:rPr>
            </a:b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graphicFrame>
        <p:nvGraphicFramePr>
          <p:cNvPr id="11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3927966"/>
              </p:ext>
            </p:extLst>
          </p:nvPr>
        </p:nvGraphicFramePr>
        <p:xfrm>
          <a:off x="179530" y="2996952"/>
          <a:ext cx="8784973" cy="38054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38"/>
                <a:gridCol w="327456"/>
                <a:gridCol w="589031"/>
                <a:gridCol w="664534"/>
                <a:gridCol w="590697"/>
                <a:gridCol w="590697"/>
                <a:gridCol w="664534"/>
                <a:gridCol w="599422"/>
                <a:gridCol w="654164"/>
              </a:tblGrid>
              <a:tr h="360040">
                <a:tc gridSpan="9">
                  <a:txBody>
                    <a:bodyPr/>
                    <a:lstStyle/>
                    <a:p>
                      <a:r>
                        <a:rPr lang="ru-RU" sz="1400" dirty="0" smtClean="0"/>
                        <a:t>Целевые показатели (индикаторы), планируемые к достижению</a:t>
                      </a:r>
                      <a:r>
                        <a:rPr lang="ru-RU" sz="1400" baseline="0" dirty="0" smtClean="0"/>
                        <a:t> </a:t>
                      </a:r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360040">
                <a:tc gridSpan="2">
                  <a:txBody>
                    <a:bodyPr/>
                    <a:lstStyle/>
                    <a:p>
                      <a:endParaRPr lang="ru-RU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2019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2020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2021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2022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2023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2024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2025</a:t>
                      </a:r>
                      <a:endParaRPr lang="ru-RU" sz="1200" dirty="0"/>
                    </a:p>
                  </a:txBody>
                  <a:tcPr/>
                </a:tc>
              </a:tr>
              <a:tr h="53921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</a:t>
                      </a:r>
                      <a:r>
                        <a:rPr lang="ru-RU" sz="1200" baseline="0" dirty="0" smtClean="0"/>
                        <a:t> жителей, систематически занимающихся физической культурой и спортом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34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40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42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43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44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45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46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</a:tr>
              <a:tr h="688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Количество</a:t>
                      </a:r>
                      <a:r>
                        <a:rPr kumimoji="0" lang="ru-RU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проведенных физкультурно-массовых и спортивных мероприятиях, проводимых на разных уровнях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Ед.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25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27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32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35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37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38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4488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Количество</a:t>
                      </a:r>
                      <a:r>
                        <a:rPr lang="ru-RU" sz="1200" baseline="0" dirty="0" smtClean="0"/>
                        <a:t> спортсменов </a:t>
                      </a:r>
                      <a:r>
                        <a:rPr lang="ru-RU" sz="1200" baseline="0" dirty="0" err="1" smtClean="0"/>
                        <a:t>Нукутского</a:t>
                      </a:r>
                      <a:r>
                        <a:rPr lang="ru-RU" sz="1200" baseline="0" dirty="0" smtClean="0"/>
                        <a:t> района, занявших призовые места, на спортивных мероприятиях, проводимых на различных уровнях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Чел.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80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110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120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 smtClean="0">
                          <a:latin typeface="Times New Roman"/>
                        </a:rPr>
                        <a:t>130</a:t>
                      </a:r>
                      <a:endParaRPr lang="ru-RU" sz="10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140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150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4993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 освоенных средств, выделенных на приобретение</a:t>
                      </a:r>
                      <a:r>
                        <a:rPr lang="ru-RU" sz="1200" baseline="0" dirty="0" smtClean="0"/>
                        <a:t>  спортивного инвентаря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endParaRPr lang="ru-RU" sz="1200" dirty="0" smtClean="0"/>
                    </a:p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  <a:tr h="6881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Доля</a:t>
                      </a:r>
                      <a:r>
                        <a:rPr lang="ru-RU" sz="1200" baseline="0" dirty="0" smtClean="0"/>
                        <a:t> освоенных средств, выделенных на выборочный ремонт объектов  в сфере физической культуры и спорта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%</a:t>
                      </a:r>
                      <a:endParaRPr lang="ru-RU" sz="1200" dirty="0"/>
                    </a:p>
                  </a:txBody>
                  <a:tcPr marL="68580" marR="68580" marT="60960" marB="6096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-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latin typeface="Times New Roman"/>
                        </a:rPr>
                        <a:t>100</a:t>
                      </a:r>
                      <a:endParaRPr lang="ru-RU" sz="1100" b="0" i="0" u="none" strike="noStrike" dirty="0"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1026" name="Picture 2" descr="управление физической культуры спорта и молодежной политик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2304256" cy="179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Физическая культура и спор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7" y="1052737"/>
            <a:ext cx="3096345" cy="1551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4151088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57083" y="1124751"/>
            <a:ext cx="814535" cy="60599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</a:rPr>
              <a:t>Цель</a:t>
            </a:r>
            <a:r>
              <a:rPr lang="ru-RU" sz="1600" dirty="0" smtClean="0">
                <a:solidFill>
                  <a:prstClr val="black"/>
                </a:solidFill>
              </a:rPr>
              <a:t> 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16943" y="1124751"/>
            <a:ext cx="7881273" cy="60599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500" dirty="0" smtClean="0">
                <a:solidFill>
                  <a:prstClr val="black"/>
                </a:solidFill>
              </a:rPr>
              <a:t>Развитие экономического потенциала муниципального образования «Нукутский район»</a:t>
            </a:r>
            <a:endParaRPr lang="ru-RU" sz="1500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7666" y="249237"/>
            <a:ext cx="7390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Муниципальная программа</a:t>
            </a:r>
          </a:p>
          <a:p>
            <a:pPr algn="ctr"/>
            <a:r>
              <a:rPr lang="ru-RU" sz="2000" b="1" dirty="0" smtClean="0">
                <a:solidFill>
                  <a:prstClr val="black"/>
                </a:solidFill>
              </a:rPr>
              <a:t> «Экономическое развитие» на 2019 – 2025 годы</a:t>
            </a: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57083" y="1916832"/>
            <a:ext cx="814535" cy="466251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500" b="1" dirty="0" smtClean="0">
                <a:solidFill>
                  <a:prstClr val="black"/>
                </a:solidFill>
              </a:rPr>
              <a:t>Мероприятия</a:t>
            </a:r>
            <a:r>
              <a:rPr lang="ru-RU" sz="1600" b="1" dirty="0" smtClean="0">
                <a:solidFill>
                  <a:prstClr val="white"/>
                </a:solidFill>
              </a:rPr>
              <a:t> </a:t>
            </a:r>
            <a:endParaRPr lang="ru-RU" sz="1600" b="1" dirty="0">
              <a:solidFill>
                <a:prstClr val="white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115632" y="1916832"/>
            <a:ext cx="6330915" cy="4662518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>
                <a:solidFill>
                  <a:prstClr val="black"/>
                </a:solidFill>
              </a:rPr>
              <a:t> Организация и проведение конференций, форумов, круглых </a:t>
            </a:r>
            <a:r>
              <a:rPr lang="ru-RU" sz="1500" dirty="0" smtClean="0">
                <a:solidFill>
                  <a:prstClr val="black"/>
                </a:solidFill>
              </a:rPr>
              <a:t>столов по вопросам ведения предпринимательской деятельности, в сфере потребительского рынка, по вопросам охраны труда;</a:t>
            </a:r>
            <a:endParaRPr lang="ru-RU" sz="1500" dirty="0">
              <a:solidFill>
                <a:prstClr val="black"/>
              </a:solidFill>
            </a:endParaRP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 smtClean="0">
                <a:solidFill>
                  <a:prstClr val="black"/>
                </a:solidFill>
              </a:rPr>
              <a:t> Финансовая поддержка начинающих СМСП – гранты начинающим на создание собственного бизнеса;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 smtClean="0">
                <a:solidFill>
                  <a:prstClr val="black"/>
                </a:solidFill>
              </a:rPr>
              <a:t> Проведение конкурсов среди организаций торговли, общественного питания, бытового обслуживания;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 smtClean="0">
                <a:solidFill>
                  <a:prstClr val="black"/>
                </a:solidFill>
              </a:rPr>
              <a:t> Организация и проведение ярмарочных мероприятий;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 smtClean="0">
                <a:solidFill>
                  <a:prstClr val="black"/>
                </a:solidFill>
              </a:rPr>
              <a:t> Разработка фирменного стиля и изготовление сувенирной продукции;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>
                <a:solidFill>
                  <a:prstClr val="black"/>
                </a:solidFill>
              </a:rPr>
              <a:t> </a:t>
            </a:r>
            <a:r>
              <a:rPr lang="ru-RU" sz="1500" dirty="0" smtClean="0">
                <a:solidFill>
                  <a:prstClr val="black"/>
                </a:solidFill>
              </a:rPr>
              <a:t>Изготовление и установка объектов туристской навигации, туристических достопримечательностей;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>
                <a:solidFill>
                  <a:prstClr val="black"/>
                </a:solidFill>
              </a:rPr>
              <a:t> </a:t>
            </a:r>
            <a:r>
              <a:rPr lang="ru-RU" sz="1500" dirty="0" smtClean="0">
                <a:solidFill>
                  <a:prstClr val="black"/>
                </a:solidFill>
              </a:rPr>
              <a:t>Организация и проведение конкурсов по охране труда;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 smtClean="0">
                <a:solidFill>
                  <a:prstClr val="black"/>
                </a:solidFill>
              </a:rPr>
              <a:t> Осуществление отдельных областных государственных полномочий в сфере труда;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 smtClean="0">
                <a:solidFill>
                  <a:prstClr val="black"/>
                </a:solidFill>
              </a:rPr>
              <a:t> Проведение конкурсов среди некоммерческих организаций;</a:t>
            </a:r>
          </a:p>
          <a:p>
            <a:pPr algn="just">
              <a:buFont typeface="+mj-lt"/>
              <a:buAutoNum type="arabicPeriod"/>
              <a:tabLst>
                <a:tab pos="273050" algn="l"/>
              </a:tabLst>
            </a:pPr>
            <a:r>
              <a:rPr lang="ru-RU" sz="1500" dirty="0">
                <a:solidFill>
                  <a:prstClr val="black"/>
                </a:solidFill>
              </a:rPr>
              <a:t> </a:t>
            </a:r>
            <a:r>
              <a:rPr lang="ru-RU" sz="1500" dirty="0" smtClean="0">
                <a:solidFill>
                  <a:prstClr val="black"/>
                </a:solidFill>
              </a:rPr>
              <a:t>Внесение изменений в Схему территориального планирования муниципального образования «Нукутский район»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92" y="2060852"/>
            <a:ext cx="1401006" cy="1067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Центр документации по охране труд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031" y="3357002"/>
            <a:ext cx="1405327" cy="1249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7193" y="4869169"/>
            <a:ext cx="1401005" cy="146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88" y="107501"/>
            <a:ext cx="1529439" cy="8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299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547664" y="128420"/>
            <a:ext cx="7440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prstClr val="black"/>
                </a:solidFill>
              </a:rPr>
              <a:t>Муниципальная программа</a:t>
            </a:r>
          </a:p>
          <a:p>
            <a:pPr algn="ctr"/>
            <a:r>
              <a:rPr lang="ru-RU" b="1" dirty="0" smtClean="0">
                <a:solidFill>
                  <a:prstClr val="black"/>
                </a:solidFill>
              </a:rPr>
              <a:t> «Экономическое развитие» на 2019 – 2025 годы</a:t>
            </a: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266220"/>
              </p:ext>
            </p:extLst>
          </p:nvPr>
        </p:nvGraphicFramePr>
        <p:xfrm>
          <a:off x="192336" y="2023121"/>
          <a:ext cx="8789481" cy="479025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096345"/>
                <a:gridCol w="771032"/>
                <a:gridCol w="703158"/>
                <a:gridCol w="698926"/>
                <a:gridCol w="707390"/>
                <a:gridCol w="703158"/>
                <a:gridCol w="703158"/>
                <a:gridCol w="703157"/>
                <a:gridCol w="703157"/>
              </a:tblGrid>
              <a:tr h="513286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</a:rPr>
                        <a:t>Планируемые результаты реализации</a:t>
                      </a:r>
                      <a:endParaRPr lang="ru-RU" sz="13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Ед. изм.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2019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2020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2021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9792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Среднесписочная</a:t>
                      </a:r>
                      <a:r>
                        <a:rPr lang="ru-RU" sz="1300" baseline="0" dirty="0" smtClean="0"/>
                        <a:t> численность работающих 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чел.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</a:t>
                      </a:r>
                      <a:r>
                        <a:rPr lang="ru-RU" sz="1300" baseline="0" dirty="0" smtClean="0"/>
                        <a:t>364,9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2397,0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2419,0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2420,0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1300" dirty="0" smtClean="0"/>
                        <a:t>2421,0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1300" dirty="0" smtClean="0"/>
                        <a:t>2422,0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ru-RU" sz="1300" dirty="0" smtClean="0"/>
                        <a:t>2423,0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71697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Число субъектов малого и среднего предпринимательства в расчете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</a:rPr>
                        <a:t> на 10 тыс. чел. населения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ед.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218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219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220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221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5475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74625" algn="l"/>
                        </a:tabLst>
                        <a:defRPr/>
                      </a:pPr>
                      <a:r>
                        <a:rPr lang="ru-RU" sz="1300" dirty="0" smtClean="0"/>
                        <a:t>Оборот розничной торговли на 1 жителя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тыс. руб.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55,2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58,0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60,9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23,5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26,0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27,3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28,4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49792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Общее количество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</a:rPr>
                        <a:t> ярмарочных мероприятий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ед.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22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7547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Доля населённых пунктов, не охваченных</a:t>
                      </a:r>
                      <a:r>
                        <a:rPr lang="ru-RU" sz="1300" baseline="0" dirty="0" smtClean="0"/>
                        <a:t> торговлей, от общего количества населённых пунктов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%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38,0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35,0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35,0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43,0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41,0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38,0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35,0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  <a:tr h="57606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Общее количество туристов, посетивших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</a:rPr>
                        <a:t> Нукутский район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чел.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1825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1861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1897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1933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1969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2005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2058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Уровень производственного</a:t>
                      </a:r>
                      <a:r>
                        <a:rPr lang="ru-RU" sz="1300" baseline="0" dirty="0" smtClean="0"/>
                        <a:t> травматизма в расчете на 1 тыс. работающих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сл.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0,4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0,4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0,4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0,3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0,3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0,3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0,2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DFF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79713" y="774737"/>
            <a:ext cx="719159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b="1" dirty="0" smtClean="0">
                <a:solidFill>
                  <a:prstClr val="black"/>
                </a:solidFill>
              </a:rPr>
              <a:t>Объём финансирования на 2023 и плановый период 2024 и 2025 годов, тыс. руб.</a:t>
            </a:r>
            <a:endParaRPr lang="ru-RU" sz="1300" b="1" dirty="0">
              <a:solidFill>
                <a:prstClr val="black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171469"/>
              </p:ext>
            </p:extLst>
          </p:nvPr>
        </p:nvGraphicFramePr>
        <p:xfrm>
          <a:off x="203531" y="1124744"/>
          <a:ext cx="8784977" cy="79721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949783"/>
                <a:gridCol w="940708"/>
                <a:gridCol w="940708"/>
                <a:gridCol w="940708"/>
                <a:gridCol w="1013070"/>
              </a:tblGrid>
              <a:tr h="29468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Наименование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</a:rPr>
                        <a:t> программы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2022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2023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2024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solidFill>
                            <a:schemeClr val="tx1"/>
                          </a:solidFill>
                        </a:rPr>
                        <a:t>2025</a:t>
                      </a:r>
                      <a:endParaRPr lang="ru-RU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0252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/>
                        <a:t>Муниципальная программа «Экономическое развитие» на 2019 – 2025 годы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1 116,2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901,3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901,3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300" dirty="0" smtClean="0"/>
                        <a:t>901,3</a:t>
                      </a:r>
                      <a:endParaRPr lang="ru-RU" sz="1300" dirty="0"/>
                    </a:p>
                  </a:txBody>
                  <a:tcPr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4" y="68832"/>
            <a:ext cx="1529439" cy="872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86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cap="all" dirty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муниципальная программа</a:t>
            </a:r>
            <a:br>
              <a:rPr lang="ru-RU" sz="1800" b="1" cap="all" dirty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all" dirty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«окружающая среда»</a:t>
            </a:r>
            <a:br>
              <a:rPr lang="ru-RU" sz="1800" b="1" cap="all" dirty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1800" b="1" cap="all" dirty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2019-2025 годы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4275378740"/>
              </p:ext>
            </p:extLst>
          </p:nvPr>
        </p:nvGraphicFramePr>
        <p:xfrm>
          <a:off x="323545" y="1772816"/>
          <a:ext cx="8504237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04237"/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Цель муниципальной программы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конституционных прав граждан на благоприятную окружающую среду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819333"/>
              </p:ext>
            </p:extLst>
          </p:nvPr>
        </p:nvGraphicFramePr>
        <p:xfrm>
          <a:off x="323531" y="2708926"/>
          <a:ext cx="8496944" cy="16359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6944"/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Основные мероприятия муниципальной программы</a:t>
                      </a:r>
                    </a:p>
                  </a:txBody>
                  <a:tcPr/>
                </a:tc>
              </a:tr>
              <a:tr h="454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   Организация экологического воспитания и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формирования экологической культуры в области обращения с твердыми коммунальными отходами</a:t>
                      </a:r>
                    </a:p>
                  </a:txBody>
                  <a:tcPr/>
                </a:tc>
              </a:tr>
              <a:tr h="439859">
                <a:tc>
                  <a:txBody>
                    <a:bodyPr/>
                    <a:lstStyle/>
                    <a:p>
                      <a:r>
                        <a:rPr kumimoji="0" lang="en-US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2.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Присвоение категории и постановка на учет объектов, оказывающих негативное воздействие на окружающую среду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 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Выявление и оценка объектов накопленного вреда окружающей среде 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5168"/>
              </p:ext>
            </p:extLst>
          </p:nvPr>
        </p:nvGraphicFramePr>
        <p:xfrm>
          <a:off x="323532" y="4509128"/>
          <a:ext cx="8496945" cy="1181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71461"/>
                <a:gridCol w="1514307"/>
                <a:gridCol w="1682563"/>
                <a:gridCol w="1598435"/>
                <a:gridCol w="1430179"/>
              </a:tblGrid>
              <a:tr h="370840"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Объемы финансирования, </a:t>
                      </a:r>
                      <a:r>
                        <a:rPr kumimoji="0" lang="ru-RU" sz="14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тыс.рублей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Факт 2022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Оценка 2023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2024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 2025 г.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398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МП «Окружающая среда»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108,6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18,8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30,3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31,0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Балсунаев ВС\Desktop\1644993016_43-fikiwiki-com-p-ekologiya-krasivie-kartinki-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78" y="188642"/>
            <a:ext cx="2376263" cy="1336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518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4" y="692720"/>
            <a:ext cx="6840760" cy="1214017"/>
          </a:xfrm>
        </p:spPr>
        <p:txBody>
          <a:bodyPr/>
          <a:lstStyle/>
          <a:p>
            <a:pPr algn="ctr"/>
            <a:r>
              <a:rPr lang="ru-RU" sz="1600" b="1" cap="all" dirty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20202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Основные показатели социально-экономического развития МО «Нукутский район»</a:t>
            </a:r>
            <a:endParaRPr lang="ru-RU" dirty="0">
              <a:solidFill>
                <a:srgbClr val="02020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5938766"/>
              </p:ext>
            </p:extLst>
          </p:nvPr>
        </p:nvGraphicFramePr>
        <p:xfrm>
          <a:off x="323528" y="2276876"/>
          <a:ext cx="4126360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4038683130"/>
              </p:ext>
            </p:extLst>
          </p:nvPr>
        </p:nvGraphicFramePr>
        <p:xfrm>
          <a:off x="4644008" y="2276878"/>
          <a:ext cx="4104456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5648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138649335"/>
              </p:ext>
            </p:extLst>
          </p:nvPr>
        </p:nvGraphicFramePr>
        <p:xfrm>
          <a:off x="314801" y="548684"/>
          <a:ext cx="8504234" cy="1308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66320"/>
                <a:gridCol w="360040"/>
                <a:gridCol w="648072"/>
                <a:gridCol w="576063"/>
                <a:gridCol w="648072"/>
                <a:gridCol w="576063"/>
                <a:gridCol w="648072"/>
                <a:gridCol w="648072"/>
                <a:gridCol w="633460"/>
              </a:tblGrid>
              <a:tr h="370840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Целевые показатели (индикаторы), планируемые к достижению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68894">
                <a:tc gridSpan="2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8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Охват населения информационными материалами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 descr="C:\Users\Балсунаев ВС\Desktop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32"/>
            <a:ext cx="5585692" cy="3934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Балсунаев ВС\Desktop\1_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93" y="1858922"/>
            <a:ext cx="2553001" cy="169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Балсунаев ВС\Desktop\environment_mkt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169" y="4077072"/>
            <a:ext cx="2551559" cy="1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2239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1184199"/>
              </p:ext>
            </p:extLst>
          </p:nvPr>
        </p:nvGraphicFramePr>
        <p:xfrm>
          <a:off x="323546" y="476672"/>
          <a:ext cx="8504235" cy="15880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78287"/>
                <a:gridCol w="792088"/>
                <a:gridCol w="720080"/>
                <a:gridCol w="792088"/>
                <a:gridCol w="720080"/>
                <a:gridCol w="720080"/>
                <a:gridCol w="648072"/>
                <a:gridCol w="633460"/>
              </a:tblGrid>
              <a:tr h="370840"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Целевые показатели (индикаторы), планируемые к достижению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8463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объектов поставленных на государственный учет, оказывающих негативное воздействие на окружающую среду</a:t>
                      </a: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076" name="Picture 4" descr="C:\Users\Балсунаев ВС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2031140"/>
            <a:ext cx="3168352" cy="206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Балсунаев ВС\Desktop\V8ILudMvAUMxPU2UFXX-MvN1g2UNysDQD9l948uXcPVFNw2fBj_xT5qDhuhgLTKyByj8rmrhbf1GQdbehvlWi-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276878"/>
            <a:ext cx="4752528" cy="35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Балсунаев ВС\Desktop\regnum_picture_15610137134408799_normal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41" y="4221088"/>
            <a:ext cx="324836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70741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630616665"/>
              </p:ext>
            </p:extLst>
          </p:nvPr>
        </p:nvGraphicFramePr>
        <p:xfrm>
          <a:off x="323546" y="515654"/>
          <a:ext cx="8504235" cy="1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8312"/>
                <a:gridCol w="381943"/>
                <a:gridCol w="864096"/>
                <a:gridCol w="792088"/>
                <a:gridCol w="792088"/>
                <a:gridCol w="792088"/>
                <a:gridCol w="720080"/>
                <a:gridCol w="648072"/>
                <a:gridCol w="705468"/>
              </a:tblGrid>
              <a:tr h="370840">
                <a:tc gridSpan="9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Целевые показатели (индикаторы), планируемые к достижению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5762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выявленных объектов накопленного вреда окружающей среде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098" name="Picture 2" descr="C:\Users\Балсунаев ВС\Desktop\Stil-zhizni-i-okruz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01984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Балсунаев ВС\Desktop\depositphotos_8058629-stock-photo-earth-ecolog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69" y="3717041"/>
            <a:ext cx="2743969" cy="263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Балсунаев ВС\Desktop\1643972910_1-phonoteka-org-p-fon-dlya-ekologicheskogo-proekta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204869"/>
            <a:ext cx="2467922" cy="138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4787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Лераа\2022\Цур\ГП\РОИВ\Нукутский\Нукутский_Монтажная область 1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65C045A-ED1A-DFDF-E779-DA28DDCC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" y="9"/>
            <a:ext cx="2596068" cy="14033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26270" y="12106"/>
            <a:ext cx="5898085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endParaRPr lang="ru-RU" sz="1200" b="1" dirty="0">
              <a:ln/>
              <a:solidFill>
                <a:prstClr val="black"/>
              </a:solidFill>
              <a:effectLst>
                <a:glow rad="228600">
                  <a:srgbClr val="0F6FC6">
                    <a:satMod val="175000"/>
                    <a:alpha val="40000"/>
                  </a:srgbClr>
                </a:glow>
              </a:effectLst>
              <a:latin typeface="Georgia" panose="02040502050405020303" pitchFamily="18" charset="0"/>
            </a:endParaRPr>
          </a:p>
          <a:p>
            <a:pPr algn="ctr" defTabSz="457200">
              <a:lnSpc>
                <a:spcPct val="150000"/>
              </a:lnSpc>
            </a:pPr>
            <a:r>
              <a:rPr lang="ru-RU" sz="1400" b="1" dirty="0" smtClean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Муниципальная </a:t>
            </a:r>
            <a:r>
              <a:rPr lang="ru-RU" sz="1400" b="1" dirty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программа </a:t>
            </a:r>
            <a:r>
              <a:rPr lang="ru-RU" sz="1400" b="1" dirty="0" smtClean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«Профилактика </a:t>
            </a:r>
            <a:r>
              <a:rPr lang="ru-RU" sz="1400" b="1" dirty="0">
                <a:ln/>
                <a:solidFill>
                  <a:prstClr val="black"/>
                </a:solidFill>
                <a:effectLst>
                  <a:glow rad="228600">
                    <a:srgbClr val="0F6FC6">
                      <a:satMod val="175000"/>
                      <a:alpha val="40000"/>
                    </a:srgbClr>
                  </a:glow>
                </a:effectLst>
                <a:latin typeface="Georgia" panose="02040502050405020303" pitchFamily="18" charset="0"/>
              </a:rPr>
              <a:t>терроризма и экстремизма» на 2021-2025 годы</a:t>
            </a:r>
            <a:endParaRPr lang="ru-RU" sz="1400" b="1" dirty="0">
              <a:solidFill>
                <a:prstClr val="black"/>
              </a:solidFill>
              <a:effectLst>
                <a:glow rad="228600">
                  <a:srgbClr val="0F6FC6">
                    <a:satMod val="175000"/>
                    <a:alpha val="40000"/>
                  </a:srgbClr>
                </a:glow>
              </a:effectLst>
              <a:latin typeface="Georgia" panose="02040502050405020303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B12A6DE-F6A3-2142-F9BA-69276165BC29}"/>
              </a:ext>
            </a:extLst>
          </p:cNvPr>
          <p:cNvSpPr/>
          <p:nvPr/>
        </p:nvSpPr>
        <p:spPr>
          <a:xfrm>
            <a:off x="8274966" y="2946906"/>
            <a:ext cx="8412892" cy="1838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</a:rPr>
              <a:t>	.</a:t>
            </a:r>
            <a:endParaRPr lang="ru-RU" b="1" dirty="0">
              <a:solidFill>
                <a:prstClr val="black"/>
              </a:solidFill>
            </a:endParaRPr>
          </a:p>
          <a:p>
            <a:pPr defTabSz="457200"/>
            <a:endParaRPr lang="ru-RU" dirty="0">
              <a:solidFill>
                <a:prstClr val="black"/>
              </a:solidFill>
            </a:endParaRPr>
          </a:p>
          <a:p>
            <a:pPr defTabSz="45720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FD99CF-D6ED-EA21-B918-379AFA109F97}"/>
              </a:ext>
            </a:extLst>
          </p:cNvPr>
          <p:cNvSpPr txBox="1"/>
          <p:nvPr/>
        </p:nvSpPr>
        <p:spPr>
          <a:xfrm>
            <a:off x="390607" y="5388857"/>
            <a:ext cx="7724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ru-RU" sz="2800" dirty="0" smtClean="0">
                <a:solidFill>
                  <a:prstClr val="white"/>
                </a:solidFill>
                <a:latin typeface="Montserrat ExtraBold" panose="00000900000000000000" pitchFamily="2" charset="-52"/>
              </a:rPr>
              <a:t> </a:t>
            </a:r>
          </a:p>
          <a:p>
            <a:pPr algn="r" defTabSz="457200"/>
            <a:endParaRPr lang="ru-RU" sz="2800" dirty="0">
              <a:solidFill>
                <a:prstClr val="white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flipH="1">
            <a:off x="6837333" y="5843287"/>
            <a:ext cx="2306667" cy="1014712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9"/>
            <a:ext cx="2681100" cy="14033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43" y="2529661"/>
            <a:ext cx="4297538" cy="1646959"/>
          </a:xfrm>
          <a:prstGeom prst="rect">
            <a:avLst/>
          </a:prstGeom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060190"/>
              </p:ext>
            </p:extLst>
          </p:nvPr>
        </p:nvGraphicFramePr>
        <p:xfrm>
          <a:off x="206044" y="1477368"/>
          <a:ext cx="8720787" cy="95815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71235"/>
                <a:gridCol w="4349552"/>
              </a:tblGrid>
              <a:tr h="95815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Цель</a:t>
                      </a:r>
                      <a:r>
                        <a:rPr lang="ru-RU" sz="110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муниципальной программы:</a:t>
                      </a: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Организация профилактики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террористической </a:t>
                      </a:r>
                    </a:p>
                    <a:p>
                      <a:pPr marL="0" marR="0" indent="0" algn="l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деятельности, противодействие возможным фактам противодействия терроризма и</a:t>
                      </a:r>
                      <a:r>
                        <a:rPr lang="ru-RU" sz="1100" b="0" baseline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экстремизма</a:t>
                      </a:r>
                    </a:p>
                  </a:txBody>
                  <a:tcPr marL="116140" marR="116140" marT="43552" marB="43552">
                    <a:noFill/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84" y="2529661"/>
            <a:ext cx="4221746" cy="1646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4676767"/>
              </p:ext>
            </p:extLst>
          </p:nvPr>
        </p:nvGraphicFramePr>
        <p:xfrm>
          <a:off x="206054" y="4201530"/>
          <a:ext cx="8720786" cy="113236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360393"/>
                <a:gridCol w="4360393"/>
              </a:tblGrid>
              <a:tr h="1132364">
                <a:tc>
                  <a:txBody>
                    <a:bodyPr/>
                    <a:lstStyle/>
                    <a:p>
                      <a:pPr marL="0" marR="0" indent="0" algn="l" defTabSz="7199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Основные мероприятия:</a:t>
                      </a:r>
                    </a:p>
                    <a:p>
                      <a:endParaRPr lang="ru-RU" sz="1100" b="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1. Профилактика терроризма и экстремизма в сфере образования.</a:t>
                      </a:r>
                    </a:p>
                    <a:p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2. Профилактика терроризма и экстремизма в области культуры.</a:t>
                      </a:r>
                    </a:p>
                    <a:p>
                      <a:pPr lvl="0"/>
                      <a:r>
                        <a:rPr lang="ru-RU" sz="1100" b="0" dirty="0" smtClean="0">
                          <a:solidFill>
                            <a:schemeClr val="tx1"/>
                          </a:solidFill>
                          <a:latin typeface="Georgia" panose="02040502050405020303" pitchFamily="18" charset="0"/>
                        </a:rPr>
                        <a:t>3. Профилактика терроризма и экстремизма в  молодежной среде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</a:tr>
            </a:tbl>
          </a:graphicData>
        </a:graphic>
      </p:graphicFrame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354184"/>
              </p:ext>
            </p:extLst>
          </p:nvPr>
        </p:nvGraphicFramePr>
        <p:xfrm>
          <a:off x="206047" y="5406239"/>
          <a:ext cx="8708928" cy="1311919"/>
        </p:xfrm>
        <a:graphic>
          <a:graphicData uri="http://schemas.openxmlformats.org/drawingml/2006/table">
            <a:tbl>
              <a:tblPr firstRow="1" bandRow="1">
                <a:effectLst/>
                <a:tableStyleId>{7DF18680-E054-41AD-8BC1-D1AEF772440D}</a:tableStyleId>
              </a:tblPr>
              <a:tblGrid>
                <a:gridCol w="3477616"/>
                <a:gridCol w="1199539"/>
                <a:gridCol w="1296052"/>
                <a:gridCol w="1309840"/>
                <a:gridCol w="1425881"/>
              </a:tblGrid>
              <a:tr h="266660">
                <a:tc gridSpan="5">
                  <a:txBody>
                    <a:bodyPr/>
                    <a:lstStyle/>
                    <a:p>
                      <a:pPr algn="ctr"/>
                      <a:r>
                        <a:rPr kumimoji="0" lang="ru-RU" sz="1100" u="none" strike="noStrike" kern="1200" cap="none" spc="0" normalizeH="0" baseline="0" noProof="0" dirty="0" smtClean="0">
                          <a:ln/>
                          <a:solidFill>
                            <a:schemeClr val="tx1"/>
                          </a:solidFill>
                          <a:effectLst>
                            <a:glow rad="228600">
                              <a:srgbClr val="0F6FC6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Georgia" panose="02040502050405020303" pitchFamily="18" charset="0"/>
                        </a:rPr>
                        <a:t>Объем финансирования на 2023 и плановый период 2024 и 2025 годов, тыс. руб.</a:t>
                      </a: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435525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Наименование подпрограммы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Факт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2022 г.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Оценка 2023 г.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2024 г.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План </a:t>
                      </a:r>
                    </a:p>
                    <a:p>
                      <a:pPr algn="ctr"/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2025 г.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</a:tr>
              <a:tr h="609734">
                <a:tc>
                  <a:txBody>
                    <a:bodyPr/>
                    <a:lstStyle/>
                    <a:p>
                      <a:r>
                        <a:rPr lang="ru-RU" sz="1100" dirty="0" smtClean="0">
                          <a:latin typeface="Georgia" panose="02040502050405020303" pitchFamily="18" charset="0"/>
                        </a:rPr>
                        <a:t>Муниципальная программа «Профилактика терроризма и экстремизма» на 2021-2025</a:t>
                      </a:r>
                      <a:r>
                        <a:rPr lang="ru-RU" sz="1100" baseline="0" dirty="0" smtClean="0">
                          <a:latin typeface="Georgia" panose="02040502050405020303" pitchFamily="18" charset="0"/>
                        </a:rPr>
                        <a:t> годы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1619,7</a:t>
                      </a:r>
                    </a:p>
                    <a:p>
                      <a:pPr algn="ctr"/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407,3</a:t>
                      </a:r>
                    </a:p>
                    <a:p>
                      <a:pPr algn="ctr"/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3 391,9</a:t>
                      </a:r>
                    </a:p>
                    <a:p>
                      <a:pPr algn="ctr"/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Georgia" panose="02040502050405020303" pitchFamily="18" charset="0"/>
                        </a:rPr>
                        <a:t>187,7</a:t>
                      </a:r>
                    </a:p>
                    <a:p>
                      <a:pPr algn="ctr"/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168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Лераа\2022\Цур\ГП\РОИВ\Нукутский\Нукутский_Монтажная область 1-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65C045A-ED1A-DFDF-E779-DA28DDCC300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1"/>
            <a:ext cx="2681101" cy="125118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6B12A6DE-F6A3-2142-F9BA-69276165BC29}"/>
              </a:ext>
            </a:extLst>
          </p:cNvPr>
          <p:cNvSpPr/>
          <p:nvPr/>
        </p:nvSpPr>
        <p:spPr>
          <a:xfrm>
            <a:off x="313730" y="3205944"/>
            <a:ext cx="8412892" cy="1838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ru-RU" dirty="0" smtClean="0">
              <a:solidFill>
                <a:prstClr val="black"/>
              </a:solidFill>
            </a:endParaRPr>
          </a:p>
          <a:p>
            <a:pPr defTabSz="457200"/>
            <a:r>
              <a:rPr lang="ru-RU" b="1" dirty="0" smtClean="0">
                <a:solidFill>
                  <a:prstClr val="black"/>
                </a:solidFill>
              </a:rPr>
              <a:t>	 </a:t>
            </a:r>
            <a:endParaRPr lang="ru-RU" b="1" dirty="0">
              <a:solidFill>
                <a:prstClr val="black"/>
              </a:solidFill>
            </a:endParaRPr>
          </a:p>
          <a:p>
            <a:pPr defTabSz="457200"/>
            <a:endParaRPr lang="ru-RU" dirty="0">
              <a:solidFill>
                <a:prstClr val="black"/>
              </a:solidFill>
            </a:endParaRPr>
          </a:p>
          <a:p>
            <a:pPr defTabSz="457200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7FD99CF-D6ED-EA21-B918-379AFA109F97}"/>
              </a:ext>
            </a:extLst>
          </p:cNvPr>
          <p:cNvSpPr txBox="1"/>
          <p:nvPr/>
        </p:nvSpPr>
        <p:spPr>
          <a:xfrm>
            <a:off x="313731" y="1828034"/>
            <a:ext cx="860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7FD99CF-D6ED-EA21-B918-379AFA109F97}"/>
              </a:ext>
            </a:extLst>
          </p:cNvPr>
          <p:cNvSpPr txBox="1"/>
          <p:nvPr/>
        </p:nvSpPr>
        <p:spPr>
          <a:xfrm>
            <a:off x="550015" y="4978392"/>
            <a:ext cx="77249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457200"/>
            <a:r>
              <a:rPr lang="ru-RU" sz="2800" dirty="0" smtClean="0">
                <a:solidFill>
                  <a:prstClr val="white"/>
                </a:solidFill>
                <a:latin typeface="Montserrat ExtraBold" panose="00000900000000000000" pitchFamily="2" charset="-52"/>
              </a:rPr>
              <a:t> </a:t>
            </a:r>
          </a:p>
          <a:p>
            <a:pPr algn="r" defTabSz="457200"/>
            <a:endParaRPr lang="ru-RU" sz="2800" dirty="0">
              <a:solidFill>
                <a:prstClr val="white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4" name="Прямоугольный треугольник 13"/>
          <p:cNvSpPr/>
          <p:nvPr/>
        </p:nvSpPr>
        <p:spPr>
          <a:xfrm flipH="1">
            <a:off x="6837333" y="5843287"/>
            <a:ext cx="2306667" cy="1014712"/>
          </a:xfrm>
          <a:prstGeom prst="rtTriangl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ru-RU">
              <a:solidFill>
                <a:prstClr val="white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2681100" cy="1403357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039231"/>
              </p:ext>
            </p:extLst>
          </p:nvPr>
        </p:nvGraphicFramePr>
        <p:xfrm>
          <a:off x="216343" y="1462878"/>
          <a:ext cx="8703848" cy="5024893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39179"/>
                <a:gridCol w="715941"/>
                <a:gridCol w="1107683"/>
                <a:gridCol w="1134700"/>
                <a:gridCol w="1148206"/>
                <a:gridCol w="1058139"/>
              </a:tblGrid>
              <a:tr h="338836">
                <a:tc gridSpan="6">
                  <a:txBody>
                    <a:bodyPr/>
                    <a:lstStyle/>
                    <a:p>
                      <a:pPr algn="ctr"/>
                      <a:r>
                        <a:rPr kumimoji="0" lang="ru-RU" sz="1100" u="none" strike="noStrike" kern="1200" cap="none" spc="0" normalizeH="0" baseline="0" noProof="0" dirty="0" smtClean="0">
                          <a:ln/>
                          <a:solidFill>
                            <a:schemeClr val="tx1"/>
                          </a:solidFill>
                          <a:effectLst>
                            <a:glow rad="228600">
                              <a:srgbClr val="0F6FC6">
                                <a:satMod val="175000"/>
                                <a:alpha val="40000"/>
                              </a:srgbClr>
                            </a:glow>
                          </a:effectLst>
                          <a:uLnTx/>
                          <a:uFillTx/>
                          <a:latin typeface="Georgia" panose="02040502050405020303" pitchFamily="18" charset="0"/>
                        </a:rPr>
                        <a:t>Планируемые результаты реализации программы</a:t>
                      </a:r>
                      <a:endParaRPr lang="ru-RU" sz="1100" dirty="0">
                        <a:solidFill>
                          <a:schemeClr val="tx1"/>
                        </a:solidFill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57980"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Основные</a:t>
                      </a:r>
                      <a:r>
                        <a:rPr lang="ru-RU" sz="1100" b="1" baseline="0" dirty="0" smtClean="0"/>
                        <a:t> показатели</a:t>
                      </a:r>
                      <a:endParaRPr lang="ru-RU" sz="1100" b="1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Ед. изм.</a:t>
                      </a:r>
                      <a:endParaRPr lang="ru-RU" sz="1100" b="1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2022 г.</a:t>
                      </a:r>
                      <a:endParaRPr lang="ru-RU" sz="1100" b="1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2023 г.</a:t>
                      </a:r>
                      <a:endParaRPr lang="ru-RU" sz="1100" b="1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2024 г.</a:t>
                      </a:r>
                      <a:endParaRPr lang="ru-RU" sz="1100" b="1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b="1" dirty="0" smtClean="0"/>
                        <a:t>2025 г.</a:t>
                      </a:r>
                      <a:endParaRPr lang="ru-RU" sz="1100" b="1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</a:tr>
              <a:tr h="788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проведенных мероприятий по профилактике терроризма и экстремизма в объектах образования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 </a:t>
                      </a:r>
                    </a:p>
                    <a:p>
                      <a:r>
                        <a:rPr lang="ru-RU" sz="1100" dirty="0" smtClean="0"/>
                        <a:t>Ед.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48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</a:tr>
              <a:tr h="743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Доля объектов образования, обеспеченных инженерно-техническими средствами защиты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%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</a:tr>
              <a:tr h="743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Доля объектов культуры, обеспеченных инженерно-техническими средствами защиты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100" dirty="0" smtClean="0"/>
                        <a:t>Ед.</a:t>
                      </a:r>
                      <a:endParaRPr lang="ru-RU" sz="1100" dirty="0">
                        <a:latin typeface="Georgia" panose="02040502050405020303" pitchFamily="18" charset="0"/>
                      </a:endParaRPr>
                    </a:p>
                  </a:txBody>
                  <a:tcPr marL="116140" marR="116140" marT="43552" marB="43552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</a:tr>
              <a:tr h="1062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Количество оформленных стендов в учреждениях культуры района по профилактике терроризма и экстремизма и противодействию экстремизму</a:t>
                      </a:r>
                      <a:endParaRPr kumimoji="0" lang="ru-RU" sz="11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u="none" strike="noStrike" cap="none" normalizeH="0" baseline="0" dirty="0" smtClean="0">
                        <a:ln>
                          <a:noFill/>
                        </a:ln>
                        <a:effectLst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30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</a:tr>
              <a:tr h="7886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Количество проведенных мероприятий по профилактике терроризма и противодействию экстремизма   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%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87105" marR="87105" marT="58070" marB="58070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80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</a:t>
                      </a:r>
                      <a:endParaRPr kumimoji="0" 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Georgia" panose="02040502050405020303" pitchFamily="18" charset="0"/>
                        <a:cs typeface="Arial" charset="0"/>
                      </a:endParaRPr>
                    </a:p>
                  </a:txBody>
                  <a:tcPr marL="12098" marR="12098" marT="9073" marB="0" anchor="ctr" horzOverflow="overflow">
                    <a:noFill/>
                  </a:tcPr>
                </a:tc>
              </a:tr>
            </a:tbl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14" y="0"/>
            <a:ext cx="5992495" cy="1259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60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Бюджетные 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инвестиции в объекты капитального строительства муниципальной собственности </a:t>
            </a:r>
            <a:b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202</a:t>
            </a:r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году</a:t>
            </a: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5461995"/>
              </p:ext>
            </p:extLst>
          </p:nvPr>
        </p:nvGraphicFramePr>
        <p:xfrm>
          <a:off x="179512" y="1268760"/>
          <a:ext cx="4176464" cy="80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</a:tblGrid>
              <a:tr h="293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Капитальный ремонт МБДОУ </a:t>
                      </a:r>
                      <a:r>
                        <a:rPr lang="ru-RU" sz="1400" dirty="0" err="1" smtClean="0"/>
                        <a:t>Алтарикский</a:t>
                      </a:r>
                      <a:r>
                        <a:rPr lang="ru-RU" sz="1400" dirty="0" smtClean="0"/>
                        <a:t> детский сад </a:t>
                      </a:r>
                    </a:p>
                  </a:txBody>
                  <a:tcPr/>
                </a:tc>
              </a:tr>
              <a:tr h="282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Стоимость</a:t>
                      </a:r>
                      <a:r>
                        <a:rPr lang="ru-RU" sz="1200" baseline="0" dirty="0" smtClean="0"/>
                        <a:t> работ</a:t>
                      </a:r>
                      <a:r>
                        <a:rPr lang="ru-RU" sz="1200" dirty="0" smtClean="0"/>
                        <a:t> – 21 940 150 рублей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6956815"/>
              </p:ext>
            </p:extLst>
          </p:nvPr>
        </p:nvGraphicFramePr>
        <p:xfrm>
          <a:off x="4716016" y="1268760"/>
          <a:ext cx="4248472" cy="80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293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Капитальный ремонт школы в селе </a:t>
                      </a:r>
                      <a:r>
                        <a:rPr lang="ru-RU" sz="1400" dirty="0" err="1" smtClean="0"/>
                        <a:t>Хареты</a:t>
                      </a:r>
                      <a:r>
                        <a:rPr lang="ru-RU" sz="1400" dirty="0" smtClean="0"/>
                        <a:t> </a:t>
                      </a:r>
                      <a:r>
                        <a:rPr lang="ru-RU" sz="1400" dirty="0" err="1" smtClean="0"/>
                        <a:t>Нукутского</a:t>
                      </a:r>
                      <a:r>
                        <a:rPr lang="ru-RU" sz="1400" dirty="0" smtClean="0"/>
                        <a:t> района </a:t>
                      </a:r>
                    </a:p>
                  </a:txBody>
                  <a:tcPr/>
                </a:tc>
              </a:tr>
              <a:tr h="2823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Стоимость</a:t>
                      </a:r>
                      <a:r>
                        <a:rPr lang="ru-RU" sz="1200" baseline="0" dirty="0" smtClean="0"/>
                        <a:t> работ</a:t>
                      </a:r>
                      <a:r>
                        <a:rPr lang="ru-RU" sz="1200" dirty="0" smtClean="0"/>
                        <a:t> – 126 793 590 рублей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4499992" y="1239016"/>
            <a:ext cx="18288" cy="550235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11" name="Picture 2" descr="C:\Users\Бондаренко\Desktop\Новая папка (3)\20220926_1437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151811" cy="2016224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Бондаренко\Desktop\Новая папка (3)\20220926_1438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68" y="4437111"/>
            <a:ext cx="1116972" cy="2300071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Бондаренко\Desktop\Новая папка (3)\20220926_1439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5816" y="4495070"/>
            <a:ext cx="1327965" cy="2246299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Бондаренко\Desktop\Новая папка (3)\20220926_144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7664" y="4437111"/>
            <a:ext cx="1119006" cy="2304258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Бондаренко\Downloads\20221003_1521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098" y="2240868"/>
            <a:ext cx="4223390" cy="2088232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Бондаренко\Downloads\20221003_1522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39416" y="4464550"/>
            <a:ext cx="1396846" cy="2276817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Бондаренко\Downloads\20221003_15203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90" y="4464551"/>
            <a:ext cx="1271062" cy="2256918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02993"/>
            <a:ext cx="1514475" cy="2238375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0536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Бюджетные 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инвестиции в объекты капитального строительства муниципальной собственности </a:t>
            </a:r>
            <a:b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202</a:t>
            </a:r>
            <a:r>
              <a:rPr lang="en-US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году</a:t>
            </a: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1330706"/>
              </p:ext>
            </p:extLst>
          </p:nvPr>
        </p:nvGraphicFramePr>
        <p:xfrm>
          <a:off x="179512" y="1268760"/>
          <a:ext cx="4176464" cy="1013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</a:tblGrid>
              <a:tr h="293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Выборочный капитальный ремонт спортивного блока </a:t>
                      </a:r>
                    </a:p>
                    <a:p>
                      <a:pPr algn="ctr"/>
                      <a:r>
                        <a:rPr lang="ru-RU" sz="1400" dirty="0" smtClean="0"/>
                        <a:t>МБОУ </a:t>
                      </a:r>
                      <a:r>
                        <a:rPr lang="ru-RU" sz="1400" dirty="0" err="1" smtClean="0"/>
                        <a:t>Новоленинская</a:t>
                      </a:r>
                      <a:r>
                        <a:rPr lang="ru-RU" sz="1400" dirty="0" smtClean="0"/>
                        <a:t> СОШ </a:t>
                      </a:r>
                    </a:p>
                  </a:txBody>
                  <a:tcPr/>
                </a:tc>
              </a:tr>
              <a:tr h="282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Стоимость работ: 7 189 260 рублей 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2432406"/>
              </p:ext>
            </p:extLst>
          </p:nvPr>
        </p:nvGraphicFramePr>
        <p:xfrm>
          <a:off x="4716016" y="1268760"/>
          <a:ext cx="4248472" cy="1013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293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Выборочный капитальный ремонт здания </a:t>
                      </a:r>
                    </a:p>
                    <a:p>
                      <a:pPr algn="ctr"/>
                      <a:r>
                        <a:rPr lang="ru-RU" sz="1400" dirty="0" smtClean="0"/>
                        <a:t>МБОУ Верхне-</a:t>
                      </a:r>
                      <a:r>
                        <a:rPr lang="ru-RU" sz="1400" dirty="0" err="1" smtClean="0"/>
                        <a:t>Куйтинская</a:t>
                      </a:r>
                      <a:r>
                        <a:rPr lang="ru-RU" sz="1400" dirty="0" smtClean="0"/>
                        <a:t> ООШ  в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Нукутском</a:t>
                      </a:r>
                      <a:r>
                        <a:rPr lang="ru-RU" sz="1400" baseline="0" dirty="0" smtClean="0"/>
                        <a:t> районе</a:t>
                      </a:r>
                      <a:endParaRPr lang="ru-RU" sz="1400" dirty="0" smtClean="0"/>
                    </a:p>
                  </a:txBody>
                  <a:tcPr/>
                </a:tc>
              </a:tr>
              <a:tr h="282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Стоимость работ: 37 141 064 рубля 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4553712" y="1239016"/>
            <a:ext cx="18288" cy="5502352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263616" cy="2304256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9" name="Picture 4" descr="C:\Users\Бондаренко\Desktop\Новая папка (3)\20220926_1452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8" y="4869160"/>
            <a:ext cx="1638326" cy="1878814"/>
          </a:xfrm>
          <a:prstGeom prst="rect">
            <a:avLst/>
          </a:prstGeom>
          <a:ln w="38100" cap="sq">
            <a:solidFill>
              <a:schemeClr val="tx1">
                <a:alpha val="2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C:\Users\Бондаренко\Desktop\Новая папка (3)\20220926_1451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857" y="4869160"/>
            <a:ext cx="1387217" cy="1849623"/>
          </a:xfrm>
          <a:prstGeom prst="rect">
            <a:avLst/>
          </a:prstGeom>
          <a:ln w="38100" cap="sq">
            <a:solidFill>
              <a:schemeClr val="tx1">
                <a:alpha val="2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Бондаренко\Downloads\Фотоотчет 30.09.2022\Фотоотчет 30.09.2022\IMG_20220930_095106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99" y="2428153"/>
            <a:ext cx="3107322" cy="2296991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Бондаренко\Downloads\Фотоотчет 30.09.2022\Фотоотчет 30.09.2022\IMG_20220930_0955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890" y="4979479"/>
            <a:ext cx="1711006" cy="1761890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Бондаренко\Downloads\Фотоотчет 30.09.2022\Фотоотчет 30.09.2022\IMG_20220930_0953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953" y="4979478"/>
            <a:ext cx="1480405" cy="1726345"/>
          </a:xfrm>
          <a:prstGeom prst="rect">
            <a:avLst/>
          </a:prstGeom>
          <a:ln w="38100" cap="sq">
            <a:solidFill>
              <a:srgbClr val="000000">
                <a:alpha val="20000"/>
              </a:srgb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1632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34400" cy="758952"/>
          </a:xfrm>
        </p:spPr>
        <p:txBody>
          <a:bodyPr>
            <a:noAutofit/>
          </a:bodyPr>
          <a:lstStyle/>
          <a:p>
            <a:pPr algn="ctr"/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Бюджетные </a:t>
            </a: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инвестиции в объекты капитального строительства муниципальной собственности </a:t>
            </a:r>
            <a:b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1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 </a:t>
            </a:r>
            <a:r>
              <a:rPr lang="ru-RU" sz="1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2023 году</a:t>
            </a:r>
            <a:endParaRPr lang="ru-RU" sz="1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5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2426206"/>
              </p:ext>
            </p:extLst>
          </p:nvPr>
        </p:nvGraphicFramePr>
        <p:xfrm>
          <a:off x="323528" y="1412776"/>
          <a:ext cx="4176464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</a:tblGrid>
              <a:tr h="293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Капитальный ремонт                                       МБДОУ </a:t>
                      </a:r>
                      <a:r>
                        <a:rPr lang="ru-RU" sz="1400" dirty="0" err="1" smtClean="0"/>
                        <a:t>Новоленинский</a:t>
                      </a:r>
                      <a:r>
                        <a:rPr lang="ru-RU" sz="1400" dirty="0" smtClean="0"/>
                        <a:t> детский сад</a:t>
                      </a:r>
                      <a:endParaRPr lang="ru-RU" sz="1400" dirty="0"/>
                    </a:p>
                  </a:txBody>
                  <a:tcPr/>
                </a:tc>
              </a:tr>
              <a:tr h="282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Финансирование по годам:</a:t>
                      </a:r>
                    </a:p>
                    <a:p>
                      <a:pPr algn="l"/>
                      <a:r>
                        <a:rPr lang="ru-RU" sz="1200" dirty="0" smtClean="0"/>
                        <a:t>2023 – 15 000, о тыс. рублей</a:t>
                      </a:r>
                    </a:p>
                    <a:p>
                      <a:pPr algn="l"/>
                      <a:r>
                        <a:rPr lang="ru-RU" sz="1200" dirty="0" smtClean="0"/>
                        <a:t>2024 – 18</a:t>
                      </a:r>
                      <a:r>
                        <a:rPr lang="ru-RU" sz="1200" baseline="0" dirty="0" smtClean="0"/>
                        <a:t> 268, 3 тыс. рублей</a:t>
                      </a:r>
                      <a:endParaRPr lang="ru-RU" sz="1200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7361795"/>
              </p:ext>
            </p:extLst>
          </p:nvPr>
        </p:nvGraphicFramePr>
        <p:xfrm>
          <a:off x="4716016" y="1412776"/>
          <a:ext cx="4248472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/>
              </a:tblGrid>
              <a:tr h="2937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Капитальный ремонт                                       сооружений стадиона в п. </a:t>
                      </a:r>
                      <a:r>
                        <a:rPr lang="ru-RU" sz="1400" dirty="0" err="1" smtClean="0"/>
                        <a:t>Новонукутский</a:t>
                      </a:r>
                      <a:endParaRPr lang="ru-RU" sz="1400" dirty="0"/>
                    </a:p>
                  </a:txBody>
                  <a:tcPr/>
                </a:tc>
              </a:tr>
              <a:tr h="282312"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Финансирование по годам:</a:t>
                      </a:r>
                    </a:p>
                    <a:p>
                      <a:pPr algn="l"/>
                      <a:r>
                        <a:rPr lang="ru-RU" sz="1200" dirty="0" smtClean="0"/>
                        <a:t>2023 – 20 000, 0 тыс. рублей</a:t>
                      </a:r>
                    </a:p>
                    <a:p>
                      <a:pPr algn="l"/>
                      <a:r>
                        <a:rPr lang="ru-RU" sz="1200" dirty="0" smtClean="0"/>
                        <a:t>2024 – 8 072, 7 тыс. рублей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10" name="Прямая соединительная линия 9"/>
          <p:cNvCxnSpPr/>
          <p:nvPr/>
        </p:nvCxnSpPr>
        <p:spPr>
          <a:xfrm>
            <a:off x="4625720" y="1527048"/>
            <a:ext cx="18288" cy="50703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90106"/>
            <a:ext cx="4176464" cy="3419214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97" y="2890107"/>
            <a:ext cx="3386843" cy="3419214"/>
          </a:xfrm>
          <a:prstGeom prst="rect">
            <a:avLst/>
          </a:prstGeom>
          <a:ln w="9525">
            <a:solidFill>
              <a:schemeClr val="tx1">
                <a:alpha val="2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0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4292"/>
            <a:ext cx="7772400" cy="428627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НЕПРОГРАММНАЯ ДЕЯТЕЛЬНОСТЬ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470" y="750076"/>
            <a:ext cx="8763061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бюджете муниципального образования «</a:t>
            </a:r>
            <a:r>
              <a:rPr lang="ru-RU" sz="1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Нукутский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район» предусмотрены средства на содержание органов местного самоуправления, обеспечивающих законотворческие и контрольные функции. Указанные расходы обозначаются как «</a:t>
            </a:r>
            <a:r>
              <a:rPr lang="ru-RU" sz="1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непрограммные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расходы» и занимают в бюджете 1,2 %.</a:t>
            </a:r>
          </a:p>
          <a:p>
            <a:pPr algn="just"/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За счет средств областного бюджета включены расходы на осуществление областных государственных полномочий по определению персонального состава и обеспечения деятельности административных комиссий , по определению перечня должностных лиц органов местного самоуправления, уполномоченных составлять протоколы об административных правонарушениях, предусмотренных отдельными законами Иркутской области об административной ответственности.</a:t>
            </a:r>
          </a:p>
          <a:p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На </a:t>
            </a:r>
            <a:r>
              <a:rPr lang="ru-RU" sz="1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непрограммную</a:t>
            </a:r>
            <a:r>
              <a:rPr lang="ru-RU" sz="1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деятельность в местном бюджете на 2023-2025 годы предусмотрено, тыс. руб. </a:t>
            </a:r>
          </a:p>
          <a:p>
            <a:pPr algn="ctr"/>
            <a:endParaRPr lang="ru-RU" sz="1600" dirty="0" smtClean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3085896"/>
              </p:ext>
            </p:extLst>
          </p:nvPr>
        </p:nvGraphicFramePr>
        <p:xfrm>
          <a:off x="190471" y="3933055"/>
          <a:ext cx="8763058" cy="22746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633"/>
                <a:gridCol w="1528440"/>
                <a:gridCol w="1528440"/>
                <a:gridCol w="1426545"/>
              </a:tblGrid>
              <a:tr h="43204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Направление расходов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2024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2025 год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</a:tr>
              <a:tr h="4162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Другие общегосударственные вопросы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863,3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863,3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863,3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4880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Контрольного органа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5 998,2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5 978,7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5 979,5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5255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kern="1200" baseline="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Функционирование представительного органа 	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5 226,8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5 178,7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 smtClean="0">
                          <a:latin typeface="Times New Roman" pitchFamily="18" charset="0"/>
                          <a:cs typeface="Times New Roman" pitchFamily="18" charset="0"/>
                        </a:rPr>
                        <a:t>5 180,6</a:t>
                      </a:r>
                      <a:endParaRPr lang="ru-RU" sz="1400" b="0" i="0" u="none" strike="noStrik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160" marR="10160" marT="5715" marB="0" anchor="ctr"/>
                </a:tc>
              </a:tr>
              <a:tr h="4054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12 088,3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12 020,7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i="0" u="none" dirty="0" smtClean="0">
                          <a:latin typeface="Times New Roman" pitchFamily="18" charset="0"/>
                          <a:cs typeface="Times New Roman" pitchFamily="18" charset="0"/>
                        </a:rPr>
                        <a:t>12 023,4</a:t>
                      </a:r>
                      <a:endParaRPr lang="ru-RU" sz="1400" b="0" i="0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20" marR="121920" marT="34290" marB="3429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71584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5563" y="728700"/>
            <a:ext cx="7772400" cy="648072"/>
          </a:xfrm>
        </p:spPr>
        <p:txBody>
          <a:bodyPr/>
          <a:lstStyle/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ОСНОВНЫЕ ПОНЯТИЯ, ТЕРМИНЫ, И ОПРЕДЕЛЕНИЯ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35563" y="1538791"/>
            <a:ext cx="7776864" cy="4914545"/>
          </a:xfrm>
        </p:spPr>
        <p:txBody>
          <a:bodyPr/>
          <a:lstStyle/>
          <a:p>
            <a:pPr algn="just"/>
            <a:r>
              <a:rPr lang="ru-RU" sz="1800" dirty="0" smtClean="0"/>
              <a:t>	Слово </a:t>
            </a:r>
            <a:r>
              <a:rPr lang="ru-RU" sz="1800" dirty="0"/>
              <a:t>«бюджет» происходит от </a:t>
            </a:r>
            <a:r>
              <a:rPr lang="ru-RU" sz="1800" dirty="0" smtClean="0"/>
              <a:t>старо нормандского </a:t>
            </a:r>
            <a:r>
              <a:rPr lang="ru-RU" sz="1800" dirty="0"/>
              <a:t>«</a:t>
            </a:r>
            <a:r>
              <a:rPr lang="ru-RU" sz="1800" dirty="0" err="1"/>
              <a:t>bougette</a:t>
            </a:r>
            <a:r>
              <a:rPr lang="ru-RU" sz="1800" dirty="0"/>
              <a:t>» - </a:t>
            </a:r>
            <a:r>
              <a:rPr lang="ru-RU" sz="1800" dirty="0" smtClean="0"/>
              <a:t>кошелёк, сумка</a:t>
            </a:r>
            <a:r>
              <a:rPr lang="ru-RU" sz="1800" dirty="0"/>
              <a:t>, кожаный мешок, мешок с деньгами.</a:t>
            </a:r>
          </a:p>
          <a:p>
            <a:pPr algn="just"/>
            <a:r>
              <a:rPr lang="ru-RU" sz="1800" dirty="0" smtClean="0"/>
              <a:t>	В </a:t>
            </a:r>
            <a:r>
              <a:rPr lang="ru-RU" sz="1800" dirty="0"/>
              <a:t>настоящее время термин </a:t>
            </a:r>
            <a:r>
              <a:rPr lang="ru-RU" sz="1800" dirty="0" smtClean="0"/>
              <a:t>утратил свое </a:t>
            </a:r>
            <a:r>
              <a:rPr lang="ru-RU" sz="1800" dirty="0"/>
              <a:t>первоначальное значение, </a:t>
            </a:r>
            <a:r>
              <a:rPr lang="ru-RU" sz="1800" dirty="0" smtClean="0"/>
              <a:t>поскольку «бюджет</a:t>
            </a:r>
            <a:r>
              <a:rPr lang="ru-RU" sz="1800" dirty="0"/>
              <a:t>» в современном понимании </a:t>
            </a:r>
            <a:r>
              <a:rPr lang="ru-RU" sz="1800" dirty="0" smtClean="0"/>
              <a:t>уже не обозначает </a:t>
            </a:r>
            <a:r>
              <a:rPr lang="ru-RU" sz="1800" dirty="0"/>
              <a:t>«копилку» - физическую, </a:t>
            </a:r>
            <a:r>
              <a:rPr lang="ru-RU" sz="1800" dirty="0" smtClean="0"/>
              <a:t>в которой </a:t>
            </a:r>
            <a:r>
              <a:rPr lang="ru-RU" sz="1800" dirty="0"/>
              <a:t>хранятся средства, или счет </a:t>
            </a:r>
            <a:r>
              <a:rPr lang="ru-RU" sz="1800" dirty="0" smtClean="0"/>
              <a:t>в банке</a:t>
            </a:r>
            <a:r>
              <a:rPr lang="ru-RU" sz="1800" dirty="0"/>
              <a:t>. Сегодня бюджет - план доходов </a:t>
            </a:r>
            <a:r>
              <a:rPr lang="ru-RU" sz="1800" dirty="0" smtClean="0"/>
              <a:t>и расходов.</a:t>
            </a:r>
          </a:p>
          <a:p>
            <a:pPr algn="just"/>
            <a:endParaRPr lang="ru-RU" sz="1800" dirty="0"/>
          </a:p>
          <a:p>
            <a:pPr algn="just"/>
            <a:endParaRPr lang="ru-RU" sz="1800" dirty="0" smtClean="0"/>
          </a:p>
          <a:p>
            <a:pPr algn="just"/>
            <a:endParaRPr lang="ru-RU" sz="1800" dirty="0"/>
          </a:p>
          <a:p>
            <a:pPr algn="just"/>
            <a:endParaRPr lang="ru-RU" sz="1800" dirty="0"/>
          </a:p>
          <a:p>
            <a:endParaRPr lang="ru-RU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501009"/>
            <a:ext cx="2592288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48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188641"/>
            <a:ext cx="6912768" cy="936104"/>
          </a:xfrm>
        </p:spPr>
        <p:txBody>
          <a:bodyPr>
            <a:norm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Система целеполагания социально-экономического развития МО «Нукутский район»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1691682" y="1124744"/>
            <a:ext cx="7168267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normAutofit lnSpcReduction="10000"/>
          </a:bodyPr>
          <a:lstStyle/>
          <a:p>
            <a:pPr marL="0" indent="0" algn="ctr">
              <a:buNone/>
            </a:pP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Стратегическая цель: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овышение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уровня и качества жизни населения муниципального образования «Нукутский район»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43608" y="1745861"/>
            <a:ext cx="7779682" cy="504056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tabLst>
                <a:tab pos="273050" algn="l"/>
              </a:tabLst>
            </a:pP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С 2015 </a:t>
            </a:r>
            <a:r>
              <a:rPr lang="ru-RU" sz="14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года, бюджет </a:t>
            </a: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муниципального образования «Нукутский </a:t>
            </a:r>
            <a:r>
              <a:rPr lang="ru-RU" sz="14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район» </a:t>
            </a: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формируется </a:t>
            </a:r>
            <a:r>
              <a:rPr lang="ru-RU" sz="1400" b="1" dirty="0">
                <a:solidFill>
                  <a:srgbClr val="93A2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 программном </a:t>
            </a:r>
            <a:r>
              <a:rPr lang="ru-RU" sz="1400" b="1" dirty="0" smtClean="0">
                <a:solidFill>
                  <a:srgbClr val="93A2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формате</a:t>
            </a:r>
            <a:endParaRPr lang="ru-RU" sz="1400" b="1" dirty="0">
              <a:solidFill>
                <a:srgbClr val="93A299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26347" y="2408312"/>
            <a:ext cx="8496944" cy="51663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На период до 2025 года утверждено </a:t>
            </a:r>
            <a:r>
              <a:rPr lang="ru-RU" sz="1400" b="1" dirty="0" smtClean="0">
                <a:solidFill>
                  <a:srgbClr val="93A2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14 муниципальных программ</a:t>
            </a:r>
            <a:r>
              <a:rPr lang="ru-RU" sz="1400" dirty="0" smtClean="0">
                <a:solidFill>
                  <a:srgbClr val="93A299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в рамках которых финансируется </a:t>
            </a:r>
            <a:r>
              <a:rPr lang="ru-RU" sz="1400" b="1" dirty="0" smtClean="0">
                <a:solidFill>
                  <a:srgbClr val="93A2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79,6%</a:t>
            </a: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 расходов местного бюджета</a:t>
            </a:r>
            <a:endParaRPr lang="ru-RU" sz="1400" dirty="0">
              <a:solidFill>
                <a:srgbClr val="2929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4356" y="2924944"/>
            <a:ext cx="8280920" cy="4320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Достижение стратегической цели подразумевает решение </a:t>
            </a:r>
            <a:r>
              <a:rPr lang="ru-RU" sz="1400" b="1" dirty="0">
                <a:solidFill>
                  <a:srgbClr val="93A2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системы стратегических </a:t>
            </a:r>
            <a:r>
              <a:rPr lang="ru-RU" sz="1400" b="1" dirty="0" smtClean="0">
                <a:solidFill>
                  <a:srgbClr val="93A299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задач</a:t>
            </a:r>
            <a:endParaRPr lang="ru-RU" sz="1400" b="1" dirty="0">
              <a:solidFill>
                <a:srgbClr val="93A299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14635"/>
              </p:ext>
            </p:extLst>
          </p:nvPr>
        </p:nvGraphicFramePr>
        <p:xfrm>
          <a:off x="326344" y="3356999"/>
          <a:ext cx="8496944" cy="21567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37333"/>
                <a:gridCol w="2004898"/>
                <a:gridCol w="954713"/>
              </a:tblGrid>
              <a:tr h="344941">
                <a:tc rowSpan="2"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Стратегические задачи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в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2023 году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44941">
                <a:tc vMerge="1">
                  <a:txBody>
                    <a:bodyPr/>
                    <a:lstStyle/>
                    <a:p>
                      <a:pPr lvl="0"/>
                      <a:endParaRPr lang="ru-RU" sz="1400" dirty="0"/>
                    </a:p>
                  </a:txBody>
                  <a:tcPr marL="68580" marR="68580" marT="60960" marB="60960" anchor="ctr" anchorCtr="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</a:tr>
              <a:tr h="557445">
                <a:tc>
                  <a:txBody>
                    <a:bodyPr/>
                    <a:lstStyle/>
                    <a:p>
                      <a:pPr lvl="0" algn="ctr"/>
                      <a:r>
                        <a:rPr lang="x-none" sz="1400" smtClean="0">
                          <a:latin typeface="Times New Roman" pitchFamily="18" charset="0"/>
                          <a:cs typeface="Times New Roman" pitchFamily="18" charset="0"/>
                        </a:rPr>
                        <a:t>Создание благоприятных условий для проживания населения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831 202,9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86,6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</a:tr>
              <a:tr h="564450">
                <a:tc>
                  <a:txBody>
                    <a:bodyPr/>
                    <a:lstStyle/>
                    <a:p>
                      <a:pPr lvl="0" algn="ctr"/>
                      <a:r>
                        <a:rPr lang="x-none" sz="1400" smtClean="0">
                          <a:latin typeface="Times New Roman" pitchFamily="18" charset="0"/>
                          <a:cs typeface="Times New Roman" pitchFamily="18" charset="0"/>
                        </a:rPr>
                        <a:t>Развитие инфраструктуры и обеспечение условий жизнедеятельности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6 125,7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</a:tr>
              <a:tr h="34494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3948113" algn="l"/>
                        </a:tabLst>
                        <a:defRPr/>
                      </a:pPr>
                      <a:r>
                        <a:rPr lang="x-none" sz="1400" smtClean="0">
                          <a:latin typeface="Times New Roman" pitchFamily="18" charset="0"/>
                          <a:cs typeface="Times New Roman" pitchFamily="18" charset="0"/>
                        </a:rPr>
                        <a:t>Развитие экономического потенциала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122 297,1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12,7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</a:tr>
            </a:tbl>
          </a:graphicData>
        </a:graphic>
      </p:graphicFrame>
      <p:sp>
        <p:nvSpPr>
          <p:cNvPr id="8" name="Скругленный прямоугольник 7"/>
          <p:cNvSpPr/>
          <p:nvPr/>
        </p:nvSpPr>
        <p:spPr>
          <a:xfrm>
            <a:off x="179513" y="5373216"/>
            <a:ext cx="6912768" cy="122413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just">
              <a:tabLst>
                <a:tab pos="174625" algn="l"/>
              </a:tabLst>
            </a:pP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Наряду с расходами по муниципальным программам в местном бюджете предусмотрены бюджетные </a:t>
            </a:r>
            <a:r>
              <a:rPr lang="ru-RU" sz="14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ассигнования на обеспечение деятельности органов местного самоуправления «Нукутский район</a:t>
            </a: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» (непрограммные расходы).</a:t>
            </a:r>
          </a:p>
          <a:p>
            <a:pPr algn="just">
              <a:tabLst>
                <a:tab pos="174625" algn="l"/>
              </a:tabLst>
            </a:pP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Непрограммная часть включает также расходы на </a:t>
            </a:r>
            <a:r>
              <a:rPr lang="ru-RU" sz="14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осуществление </a:t>
            </a:r>
            <a:r>
              <a:rPr lang="ru-RU" sz="1400" dirty="0" smtClean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отдельных областных </a:t>
            </a:r>
            <a:r>
              <a:rPr lang="ru-RU" sz="1400" dirty="0">
                <a:solidFill>
                  <a:srgbClr val="292934"/>
                </a:solidFill>
                <a:latin typeface="Times New Roman" pitchFamily="18" charset="0"/>
                <a:cs typeface="Times New Roman" pitchFamily="18" charset="0"/>
              </a:rPr>
              <a:t>государственных полномочий</a:t>
            </a:r>
          </a:p>
        </p:txBody>
      </p:sp>
    </p:spTree>
    <p:extLst>
      <p:ext uri="{BB962C8B-B14F-4D97-AF65-F5344CB8AC3E}">
        <p14:creationId xmlns:p14="http://schemas.microsoft.com/office/powerpoint/2010/main" val="209996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66682"/>
            <a:ext cx="7772400" cy="5940659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Бюджет</a:t>
            </a:r>
            <a:r>
              <a:rPr lang="ru-RU" sz="1800" b="1" dirty="0" smtClean="0"/>
              <a:t> – </a:t>
            </a:r>
            <a:r>
              <a:rPr lang="ru-RU" sz="1800" dirty="0" smtClean="0"/>
              <a:t>форма образования и расходования денежных средств, предназначенных для финансового обеспечения задач и функций государства и местного самоуправления.</a:t>
            </a:r>
          </a:p>
          <a:p>
            <a:r>
              <a:rPr lang="ru-RU" sz="1800" dirty="0" smtClean="0"/>
              <a:t>Бюджетная система Российской Федерации состоит из трех уровней:</a:t>
            </a:r>
          </a:p>
          <a:p>
            <a:pPr algn="just"/>
            <a:r>
              <a:rPr lang="ru-RU" sz="1800" dirty="0" smtClean="0"/>
              <a:t>1) Федеральный уровень: федеральный бюджет – форма образования и расходования денежных средств, предназначенных для обеспечения задач и функций государства в целом и бюджеты государственных внебюджетных фондов Российской Федерации;</a:t>
            </a:r>
          </a:p>
          <a:p>
            <a:pPr algn="just"/>
            <a:r>
              <a:rPr lang="ru-RU" sz="1800" dirty="0" smtClean="0"/>
              <a:t>2) Региональный уровень: бюджеты субъектов Российской Федерации – форма образования и расходования денежных средств, предназначенных для обеспечения задач и функций субъектов Российской Федерации и бюджеты территориальных государственных внебюджетных фондов;</a:t>
            </a:r>
          </a:p>
          <a:p>
            <a:pPr algn="just"/>
            <a:r>
              <a:rPr lang="ru-RU" sz="1800" dirty="0" smtClean="0"/>
              <a:t>3) Муниципальный уровень: местные бюджеты, в том числе: бюджеты муниципальных районов, бюджеты городских округов; бюджеты городских и сельских поселений – формы образования и расходов денежных средств, предназначенных для обеспечения задач и функций органов местного самоуправления.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Консолидированный бюджет </a:t>
            </a:r>
            <a:r>
              <a:rPr lang="ru-RU" sz="1800" b="1" dirty="0" smtClean="0"/>
              <a:t>– </a:t>
            </a:r>
            <a:r>
              <a:rPr lang="ru-RU" sz="1800" dirty="0" smtClean="0"/>
              <a:t>свод бюджетов бюджетной системы Российской Федерации на соответствующей территории (за исключением бюджетов государственных внебюджетных фондов) без учета межбюджетных трансфертов между этими бюджетами.</a:t>
            </a:r>
            <a:endParaRPr lang="ru-RU" sz="1800" dirty="0"/>
          </a:p>
          <a:p>
            <a:pPr algn="just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5794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66683"/>
            <a:ext cx="7772400" cy="599466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Программный бюджет – </a:t>
            </a:r>
            <a:r>
              <a:rPr lang="ru-RU" sz="1800" dirty="0" smtClean="0"/>
              <a:t>бюджет, сформированный на основе  государственных (муниципальных) программ. Программный бюджет обеспечивает прямую взаимосвязь между распределением бюджетных ресурсов и результатами их использования в соответствии с установленными приоритетами государственной политики.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Бюджетные инвестиции – </a:t>
            </a:r>
            <a:r>
              <a:rPr lang="ru-RU" sz="1800" dirty="0" smtClean="0"/>
              <a:t>бюджетные средства, направляемые на создание или увеличение за счет средств бюджета стоимости государственного (муниципального) имущества.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ДОХОДЫ БЮДЖЕТА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Доходы бюджета -- </a:t>
            </a:r>
            <a:r>
              <a:rPr lang="ru-RU" sz="1800" dirty="0" smtClean="0"/>
              <a:t>поступающие в бюджет денежные средства, за исключением источников финансирования дефицита бюджета.</a:t>
            </a:r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3374994"/>
            <a:ext cx="2592288" cy="130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3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620689"/>
            <a:ext cx="7772400" cy="5940659"/>
          </a:xfrm>
        </p:spPr>
        <p:txBody>
          <a:bodyPr>
            <a:normAutofit/>
          </a:bodyPr>
          <a:lstStyle/>
          <a:p>
            <a:pPr algn="just"/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20094"/>
              </p:ext>
            </p:extLst>
          </p:nvPr>
        </p:nvGraphicFramePr>
        <p:xfrm>
          <a:off x="635562" y="692697"/>
          <a:ext cx="7968886" cy="57606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06046"/>
                <a:gridCol w="5362840"/>
              </a:tblGrid>
              <a:tr h="1708161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/>
                      <a:endParaRPr lang="ru-RU" sz="1400" dirty="0" smtClean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accent6">
                              <a:lumMod val="60000"/>
                              <a:lumOff val="40000"/>
                            </a:schemeClr>
                          </a:solidFill>
                        </a:rPr>
                        <a:t>Безвозмездные поступления</a:t>
                      </a:r>
                      <a:endParaRPr lang="ru-RU" sz="1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Дотации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Субсидии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Субвенции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Иные межбюджетные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трансферты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="0" dirty="0" smtClean="0">
                          <a:solidFill>
                            <a:schemeClr val="bg1"/>
                          </a:solidFill>
                        </a:rPr>
                        <a:t>Прочие безвозмездные поступления</a:t>
                      </a:r>
                      <a:endParaRPr lang="ru-RU" sz="1400" b="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34290" marB="34290"/>
                </a:tc>
              </a:tr>
              <a:tr h="1283639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Налоговые доходы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/>
                        <a:t>Налог на доходы физических лиц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/>
                        <a:t>Налог на имущество физических лиц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/>
                        <a:t>Земельный налог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/>
                        <a:t>Прочие налоговые доходы</a:t>
                      </a:r>
                      <a:endParaRPr lang="ru-RU" sz="1400" dirty="0"/>
                    </a:p>
                  </a:txBody>
                  <a:tcPr marL="121920" marR="121920" marT="34290" marB="34290"/>
                </a:tc>
              </a:tr>
              <a:tr h="2768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Неналоговые доходы</a:t>
                      </a:r>
                      <a:endParaRPr lang="ru-RU" sz="14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121920" marR="121920" marT="34290" marB="34290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dirty="0" smtClean="0"/>
                        <a:t>Доходы от сдачи</a:t>
                      </a:r>
                      <a:r>
                        <a:rPr lang="ru-RU" sz="1400" baseline="0" dirty="0" smtClean="0"/>
                        <a:t> в аренду земельных участков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aseline="0" dirty="0" smtClean="0"/>
                        <a:t>Доходы от сдачи в аренду имущества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aseline="0" dirty="0" smtClean="0"/>
                        <a:t>Доходы от оказания платных услуг и компенсации затрат государства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aseline="0" dirty="0" smtClean="0"/>
                        <a:t>Доходы от реализации муниципального имущества и земельных участков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aseline="0" dirty="0" smtClean="0"/>
                        <a:t>Штрафы, санкции, возмещение ущерба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r>
                        <a:rPr lang="ru-RU" sz="1400" baseline="0" dirty="0" smtClean="0"/>
                        <a:t>Прочие неналоговые доходы</a:t>
                      </a:r>
                    </a:p>
                    <a:p>
                      <a:pPr marL="285750" indent="-285750">
                        <a:buFont typeface="Arial" pitchFamily="34" charset="0"/>
                        <a:buChar char="•"/>
                      </a:pPr>
                      <a:endParaRPr lang="ru-RU" sz="1400" dirty="0"/>
                    </a:p>
                  </a:txBody>
                  <a:tcPr marL="121920" marR="121920" marT="34290" marB="3429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308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12676"/>
            <a:ext cx="7772400" cy="6048671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Межбюджетные трансферты – </a:t>
            </a:r>
            <a:r>
              <a:rPr lang="ru-RU" sz="1800" dirty="0" smtClean="0"/>
              <a:t>средства, предоставляемые одним бюджетом бюджетной системы Российской Федерации другому бюджету бюджетной системы Российской Федерации.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Дотации -- </a:t>
            </a:r>
            <a:r>
              <a:rPr lang="ru-RU" sz="1800" dirty="0" smtClean="0"/>
              <a:t>межбюджетные трансферты, предоставляемые на безвозмездной и безвозвратной основе без установления направлений их использования.</a:t>
            </a:r>
          </a:p>
          <a:p>
            <a:pPr algn="just"/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Субвенции - </a:t>
            </a:r>
            <a:r>
              <a:rPr lang="ru-RU" sz="1800" dirty="0" smtClean="0"/>
              <a:t>межбюджетные трансферты предоставляемые местным бюджетам в целях финансового обеспечения расходных обязательств, возникающих при выполнении государственных полномочий Российской Федерации, субъектов Российской Федерации, переданных для осуществления органами местного самоуправления в установленном порядке.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Субсидии - </a:t>
            </a:r>
            <a:r>
              <a:rPr lang="ru-RU" sz="1800" dirty="0" smtClean="0"/>
              <a:t>межбюджетные трансферты, предоставляемые бюджету другого уровня бюджетной системы Российской Федерации на условиях долевого </a:t>
            </a:r>
            <a:r>
              <a:rPr lang="ru-RU" sz="1800" dirty="0" err="1" smtClean="0"/>
              <a:t>софинансирования</a:t>
            </a:r>
            <a:r>
              <a:rPr lang="ru-RU" sz="1800" dirty="0" smtClean="0"/>
              <a:t> целевых расходов.</a:t>
            </a: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Налоговые доходы -- </a:t>
            </a:r>
            <a:r>
              <a:rPr lang="ru-RU" sz="1800" dirty="0" smtClean="0"/>
              <a:t>поступления от уплаты налогов, установленных законодательством Российской Федерации о налогах и сборах, и местных налогов, а также пеней и штрафов по ним</a:t>
            </a:r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70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674695"/>
            <a:ext cx="7772400" cy="5832647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Неналоговые доходы - </a:t>
            </a:r>
            <a:r>
              <a:rPr lang="ru-RU" sz="1800" dirty="0" smtClean="0"/>
              <a:t>поступления, зачисляемые в бюджет в соответствии с законодательством Российской Федерации, законами субъектов Российской Федерации и муниципальными правовыми актами представительных органов муниципальных образований.</a:t>
            </a:r>
          </a:p>
          <a:p>
            <a:pPr algn="just"/>
            <a:r>
              <a:rPr lang="ru-RU" sz="1800" dirty="0" smtClean="0"/>
              <a:t>В зависимости от уровня бюджета устанавливаются следующие виды налогов и сборов: федеральные, региональные и местные.</a:t>
            </a:r>
          </a:p>
          <a:p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852936"/>
            <a:ext cx="7992888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512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566682"/>
            <a:ext cx="7772400" cy="5940659"/>
          </a:xfrm>
        </p:spPr>
        <p:txBody>
          <a:bodyPr>
            <a:normAutofit fontScale="92500" lnSpcReduction="20000"/>
          </a:bodyPr>
          <a:lstStyle/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Федеральные налоги - </a:t>
            </a:r>
            <a:r>
              <a:rPr lang="ru-RU" sz="1800" dirty="0" smtClean="0"/>
              <a:t>налоги, которые установлены и обязательны к уплате на всей территории Российской Федерации.</a:t>
            </a: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Региональные налоги </a:t>
            </a:r>
            <a:r>
              <a:rPr lang="ru-RU" sz="18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- </a:t>
            </a:r>
            <a:r>
              <a:rPr lang="ru-RU" sz="1800" dirty="0" smtClean="0"/>
              <a:t>налоги, которые установлены Налоговым кодексом Российской Федерации и законами субъектов Российской Федерации о налогах и обязательны к уплате на территориях соответствующих субъектов Российской Федерации.</a:t>
            </a:r>
          </a:p>
          <a:p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Местные налоги – </a:t>
            </a:r>
            <a:r>
              <a:rPr lang="ru-RU" sz="1800" dirty="0" smtClean="0"/>
              <a:t>налоги, которые установлены Налоговым кодексом Российской Федерации и нормативными правовыми актами представительных органов муниципальных образований о налогах и обязательны к уплате на территориях соответствующих муниципальных образований.</a:t>
            </a: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РАСХОДЫ БЮДЖЕТА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Расходы бюджета – </a:t>
            </a:r>
            <a:r>
              <a:rPr lang="ru-RU" sz="1800" dirty="0" smtClean="0"/>
              <a:t>это денежные средства, направляемые на финансовое обеспечение задач и функций государства (органов местного самоуправления).</a:t>
            </a:r>
          </a:p>
          <a:p>
            <a:pPr algn="just"/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Муниципальная программа – </a:t>
            </a:r>
            <a:r>
              <a:rPr lang="ru-RU" sz="1800" dirty="0" smtClean="0"/>
              <a:t>документ стратегического планирования, определяющий цели и задачи деятельности Администрации, систему мероприятий (действий), направленных на достижение целей и решение задач,</a:t>
            </a:r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9515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674695"/>
            <a:ext cx="7772400" cy="5940659"/>
          </a:xfrm>
        </p:spPr>
        <p:txBody>
          <a:bodyPr>
            <a:normAutofit fontScale="92500" lnSpcReduction="20000"/>
          </a:bodyPr>
          <a:lstStyle/>
          <a:p>
            <a:r>
              <a:rPr lang="ru-RU" sz="1800" dirty="0" smtClean="0"/>
              <a:t>Систему индикаторов (показателей) эффективности деятельности Администрации и их целевые значения, а также </a:t>
            </a:r>
            <a:r>
              <a:rPr lang="ru-RU" sz="1800" dirty="0" err="1" smtClean="0"/>
              <a:t>взаимоувязку</a:t>
            </a:r>
            <a:r>
              <a:rPr lang="ru-RU" sz="1800" dirty="0" smtClean="0"/>
              <a:t> целей, задач, мероприятий, индикаторов (показателей) и выделяемых на данную программу средств.</a:t>
            </a:r>
          </a:p>
          <a:p>
            <a:endParaRPr lang="ru-RU" sz="1800" dirty="0"/>
          </a:p>
          <a:p>
            <a:pPr algn="ctr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СБАЛАНСИРОВАННОСТЬ БЮДЖЕТА, </a:t>
            </a:r>
          </a:p>
          <a:p>
            <a:pPr algn="ctr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ДЕФИЦИТ, ПРОФИЦИТ</a:t>
            </a: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Сбалансированный бюджет - </a:t>
            </a:r>
            <a:r>
              <a:rPr lang="ru-RU" sz="1800" dirty="0" smtClean="0"/>
              <a:t>доходы равны расходам.</a:t>
            </a:r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ctr"/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2492896"/>
            <a:ext cx="3816425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82593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728701"/>
            <a:ext cx="7772400" cy="5778641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Дефицит бюджета - </a:t>
            </a:r>
            <a:r>
              <a:rPr lang="ru-RU" sz="1800" dirty="0" smtClean="0"/>
              <a:t>превышение расходов бюджета над его доходами.</a:t>
            </a: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Профицит бюджета – </a:t>
            </a:r>
            <a:r>
              <a:rPr lang="ru-RU" sz="1800" dirty="0" smtClean="0"/>
              <a:t>превышение доходов бюджета над его расходами.</a:t>
            </a:r>
            <a:endParaRPr lang="ru-RU" sz="18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ru-RU" sz="18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886" y="1376772"/>
            <a:ext cx="4295627" cy="20522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11" y="5085184"/>
            <a:ext cx="3384376" cy="136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771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728701"/>
            <a:ext cx="7772400" cy="5724635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Муниципальный долг - </a:t>
            </a:r>
            <a:r>
              <a:rPr lang="ru-RU" sz="1800" dirty="0" smtClean="0"/>
              <a:t>Обязательства, возникающие из муниципальных заимствований, гарантий по обязательствам третьих лиц,  другие обязательства, установленные Бюджетным кодексом, принятым на себя муниципальным образованием.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Бюджетная классификация - </a:t>
            </a:r>
            <a:r>
              <a:rPr lang="ru-RU" sz="1800" dirty="0" smtClean="0"/>
              <a:t>коды, предназначенные для обозначения и группировки доходов, расходов и источников финансирования дефицита бюджета.</a:t>
            </a:r>
          </a:p>
          <a:p>
            <a:pPr algn="just"/>
            <a:r>
              <a:rPr lang="ru-RU" sz="18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</a:t>
            </a:r>
            <a:r>
              <a:rPr lang="ru-RU" sz="1800" dirty="0" smtClean="0"/>
              <a:t>Бюджетная классификация включает:</a:t>
            </a:r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- классификацию доходов бюджета (20 знаков);</a:t>
            </a:r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- классификацию расходов бюджета (20 знаков);</a:t>
            </a:r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- классификацию источников финансирования 	    дефицита бюджета (20 знаков);</a:t>
            </a:r>
          </a:p>
          <a:p>
            <a:pPr algn="just"/>
            <a:r>
              <a:rPr lang="ru-RU" sz="1800" dirty="0"/>
              <a:t>	</a:t>
            </a:r>
            <a:r>
              <a:rPr lang="ru-RU" sz="1800" dirty="0" smtClean="0"/>
              <a:t>- классификацию операций сектора 	  государственного управления – КОСГУ (3 знака).</a:t>
            </a:r>
          </a:p>
          <a:p>
            <a:pPr algn="just"/>
            <a:r>
              <a:rPr lang="ru-RU" sz="18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Бюджетный процесс - </a:t>
            </a:r>
            <a:r>
              <a:rPr lang="ru-RU" sz="1800" dirty="0" smtClean="0"/>
              <a:t>деятельность по составлению проекта бюджета, его рассмотрению, утверждению, исполнению, составлению и утверждению отчета об исполнении бюджета.</a:t>
            </a:r>
            <a:endParaRPr lang="ru-RU" sz="1800" b="1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algn="just"/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32150960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7260" y="350658"/>
            <a:ext cx="7772400" cy="6372708"/>
          </a:xfrm>
        </p:spPr>
        <p:txBody>
          <a:bodyPr/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914400" y="622520"/>
            <a:ext cx="5632704" cy="836247"/>
            <a:chOff x="0" y="39821"/>
            <a:chExt cx="4224528" cy="1279956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9" name="Скругленный прямоугольник 28"/>
            <p:cNvSpPr/>
            <p:nvPr/>
          </p:nvSpPr>
          <p:spPr>
            <a:xfrm>
              <a:off x="0" y="202339"/>
              <a:ext cx="4224528" cy="1021487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30" name="Скругленный прямоугольник 4"/>
            <p:cNvSpPr/>
            <p:nvPr/>
          </p:nvSpPr>
          <p:spPr>
            <a:xfrm>
              <a:off x="39821" y="39821"/>
              <a:ext cx="2598342" cy="127995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 smtClean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Первый </a:t>
              </a: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этап</a:t>
              </a: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Разработка проекта бюджета</a:t>
              </a: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01 января - 15 ноября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1335023" y="1581225"/>
            <a:ext cx="5632704" cy="836804"/>
            <a:chOff x="315467" y="1403293"/>
            <a:chExt cx="4224528" cy="13595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315467" y="1403293"/>
              <a:ext cx="4224528" cy="1359598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-1116192"/>
                <a:satOff val="6725"/>
                <a:lumOff val="539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28" name="Скругленный прямоугольник 6"/>
            <p:cNvSpPr/>
            <p:nvPr/>
          </p:nvSpPr>
          <p:spPr>
            <a:xfrm>
              <a:off x="367753" y="1482935"/>
              <a:ext cx="2945678" cy="127995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Второй этап</a:t>
              </a: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Рассмотрение проекта бюджета</a:t>
              </a: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15 ноября - 15 декабря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1808741" y="2672917"/>
            <a:ext cx="5632704" cy="887891"/>
            <a:chOff x="630935" y="3096863"/>
            <a:chExt cx="4224528" cy="13595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630935" y="3096863"/>
              <a:ext cx="4224528" cy="1359598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-2232385"/>
                <a:satOff val="13449"/>
                <a:lumOff val="1078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26" name="Скругленный прямоугольник 8"/>
            <p:cNvSpPr/>
            <p:nvPr/>
          </p:nvSpPr>
          <p:spPr>
            <a:xfrm>
              <a:off x="670756" y="3136684"/>
              <a:ext cx="2945678" cy="127995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Третий этап</a:t>
              </a: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Утверждение проекта бюджета</a:t>
              </a:r>
            </a:p>
            <a:p>
              <a:pPr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15 декабря - 31 декабря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176271" y="3776222"/>
            <a:ext cx="5632704" cy="739282"/>
            <a:chOff x="946403" y="4645294"/>
            <a:chExt cx="4224528" cy="13595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3" name="Скругленный прямоугольник 22"/>
            <p:cNvSpPr/>
            <p:nvPr/>
          </p:nvSpPr>
          <p:spPr>
            <a:xfrm>
              <a:off x="946403" y="4645294"/>
              <a:ext cx="4224528" cy="1359598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-3348577"/>
                <a:satOff val="20174"/>
                <a:lumOff val="1617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24" name="Скругленный прямоугольник 10"/>
            <p:cNvSpPr/>
            <p:nvPr/>
          </p:nvSpPr>
          <p:spPr>
            <a:xfrm>
              <a:off x="986224" y="4685115"/>
              <a:ext cx="2945678" cy="1279956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300" dirty="0" smtClean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 smtClean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Четвертый </a:t>
              </a: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этап</a:t>
              </a: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Исполнение бюджета</a:t>
              </a: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01 января - 31 декабря</a:t>
              </a: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1600" dirty="0">
                <a:solidFill>
                  <a:sysClr val="window" lastClr="FFFFFF"/>
                </a:solidFill>
                <a:latin typeface="Calibri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2552432" y="4733396"/>
            <a:ext cx="5632704" cy="855844"/>
            <a:chOff x="1261871" y="5688783"/>
            <a:chExt cx="4224528" cy="1359598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1261871" y="5688783"/>
              <a:ext cx="4224528" cy="1359598"/>
            </a:xfrm>
            <a:prstGeom prst="roundRect">
              <a:avLst>
                <a:gd name="adj" fmla="val 10000"/>
              </a:avLst>
            </a:prstGeom>
            <a:solidFill>
              <a:srgbClr val="8064A2">
                <a:hueOff val="-4464770"/>
                <a:satOff val="26899"/>
                <a:lumOff val="2156"/>
                <a:alphaOff val="0"/>
              </a:srgb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 contourW="19050" prstMaterial="metal">
              <a:bevelT w="88900" h="203200"/>
              <a:bevelB w="165100" h="254000"/>
            </a:sp3d>
          </p:spPr>
        </p:sp>
        <p:sp>
          <p:nvSpPr>
            <p:cNvPr id="22" name="Скругленный прямоугольник 12"/>
            <p:cNvSpPr/>
            <p:nvPr/>
          </p:nvSpPr>
          <p:spPr>
            <a:xfrm>
              <a:off x="1410161" y="5728603"/>
              <a:ext cx="2945678" cy="1279955"/>
            </a:xfrm>
            <a:prstGeom prst="rect">
              <a:avLst/>
            </a:prstGeom>
            <a:noFill/>
            <a:ln>
              <a:noFill/>
            </a:ln>
            <a:effectLst/>
            <a:sp3d/>
          </p:spPr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Пятый этап</a:t>
              </a: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Рассмотрение и утверждение отчета об исполнении бюджета </a:t>
              </a:r>
            </a:p>
            <a:p>
              <a:pPr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ru-RU" sz="1300" dirty="0">
                  <a:solidFill>
                    <a:sysClr val="window" lastClr="FFFFFF"/>
                  </a:solidFill>
                  <a:latin typeface="Times New Roman" pitchFamily="18" charset="0"/>
                  <a:cs typeface="Times New Roman" pitchFamily="18" charset="0"/>
                </a:rPr>
                <a:t>01 апреля - 01 июня</a:t>
              </a: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5368785" y="1341451"/>
            <a:ext cx="1178319" cy="662804"/>
            <a:chOff x="3340788" y="993262"/>
            <a:chExt cx="883739" cy="8837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9" name="Стрелка вниз 18"/>
            <p:cNvSpPr/>
            <p:nvPr/>
          </p:nvSpPr>
          <p:spPr>
            <a:xfrm>
              <a:off x="3340788" y="993262"/>
              <a:ext cx="883739" cy="8837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064A2">
                <a:tint val="40000"/>
                <a:alpha val="9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  <a:sp3d z="300000" contourW="19050" prstMaterial="metal">
              <a:bevelT w="88900" h="203200"/>
              <a:bevelB w="165100" h="254000"/>
            </a:sp3d>
          </p:spPr>
        </p:sp>
        <p:sp>
          <p:nvSpPr>
            <p:cNvPr id="20" name="Стрелка вниз 14"/>
            <p:cNvSpPr/>
            <p:nvPr/>
          </p:nvSpPr>
          <p:spPr>
            <a:xfrm>
              <a:off x="3539629" y="993262"/>
              <a:ext cx="486057" cy="665014"/>
            </a:xfrm>
            <a:prstGeom prst="rect">
              <a:avLst/>
            </a:prstGeom>
            <a:noFill/>
            <a:ln>
              <a:noFill/>
            </a:ln>
            <a:effectLst/>
            <a:sp3d z="300000"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36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789409" y="2502774"/>
            <a:ext cx="1178319" cy="662804"/>
            <a:chOff x="3656256" y="2541693"/>
            <a:chExt cx="883739" cy="8837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7" name="Стрелка вниз 16"/>
            <p:cNvSpPr/>
            <p:nvPr/>
          </p:nvSpPr>
          <p:spPr>
            <a:xfrm>
              <a:off x="3656256" y="2541693"/>
              <a:ext cx="883739" cy="8837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064A2">
                <a:tint val="40000"/>
                <a:alpha val="90000"/>
                <a:hueOff val="-1315235"/>
                <a:satOff val="7386"/>
                <a:lumOff val="469"/>
                <a:alphaOff val="0"/>
              </a:srgbClr>
            </a:solidFill>
            <a:ln>
              <a:noFill/>
            </a:ln>
            <a:effectLst/>
            <a:sp3d z="300000" contourW="19050" prstMaterial="metal">
              <a:bevelT w="88900" h="203200"/>
              <a:bevelB w="165100" h="254000"/>
            </a:sp3d>
          </p:spPr>
        </p:sp>
        <p:sp>
          <p:nvSpPr>
            <p:cNvPr id="18" name="Стрелка вниз 16"/>
            <p:cNvSpPr/>
            <p:nvPr/>
          </p:nvSpPr>
          <p:spPr>
            <a:xfrm>
              <a:off x="3855097" y="2541693"/>
              <a:ext cx="486057" cy="665014"/>
            </a:xfrm>
            <a:prstGeom prst="rect">
              <a:avLst/>
            </a:prstGeom>
            <a:noFill/>
            <a:ln>
              <a:noFill/>
            </a:ln>
            <a:effectLst/>
            <a:sp3d z="300000"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36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210033" y="3647103"/>
            <a:ext cx="1178319" cy="662804"/>
            <a:chOff x="3971724" y="4067465"/>
            <a:chExt cx="883739" cy="8837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5" name="Стрелка вниз 14"/>
            <p:cNvSpPr/>
            <p:nvPr/>
          </p:nvSpPr>
          <p:spPr>
            <a:xfrm>
              <a:off x="3971724" y="4067465"/>
              <a:ext cx="883739" cy="8837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064A2">
                <a:tint val="40000"/>
                <a:alpha val="90000"/>
                <a:hueOff val="-2630471"/>
                <a:satOff val="14771"/>
                <a:lumOff val="939"/>
                <a:alphaOff val="0"/>
              </a:srgbClr>
            </a:solidFill>
            <a:ln>
              <a:noFill/>
            </a:ln>
            <a:effectLst/>
            <a:sp3d z="300000" contourW="19050" prstMaterial="metal">
              <a:bevelT w="88900" h="203200"/>
              <a:bevelB w="165100" h="254000"/>
            </a:sp3d>
          </p:spPr>
        </p:sp>
        <p:sp>
          <p:nvSpPr>
            <p:cNvPr id="16" name="Стрелка вниз 18"/>
            <p:cNvSpPr/>
            <p:nvPr/>
          </p:nvSpPr>
          <p:spPr>
            <a:xfrm>
              <a:off x="4170565" y="4067465"/>
              <a:ext cx="486057" cy="665014"/>
            </a:xfrm>
            <a:prstGeom prst="rect">
              <a:avLst/>
            </a:prstGeom>
            <a:noFill/>
            <a:ln>
              <a:noFill/>
            </a:ln>
            <a:effectLst/>
            <a:sp3d z="300000"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36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6630657" y="4819756"/>
            <a:ext cx="1178319" cy="662804"/>
            <a:chOff x="4287192" y="5631003"/>
            <a:chExt cx="883739" cy="883739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13" name="Стрелка вниз 12"/>
            <p:cNvSpPr/>
            <p:nvPr/>
          </p:nvSpPr>
          <p:spPr>
            <a:xfrm>
              <a:off x="4287192" y="5631003"/>
              <a:ext cx="883739" cy="883739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8064A2">
                <a:tint val="40000"/>
                <a:alpha val="90000"/>
                <a:hueOff val="-3945706"/>
                <a:satOff val="22157"/>
                <a:lumOff val="1408"/>
                <a:alphaOff val="0"/>
              </a:srgbClr>
            </a:solidFill>
            <a:ln>
              <a:noFill/>
            </a:ln>
            <a:effectLst/>
            <a:sp3d z="300000" contourW="19050" prstMaterial="metal">
              <a:bevelT w="88900" h="203200"/>
              <a:bevelB w="165100" h="254000"/>
            </a:sp3d>
          </p:spPr>
        </p:sp>
        <p:sp>
          <p:nvSpPr>
            <p:cNvPr id="14" name="Стрелка вниз 20"/>
            <p:cNvSpPr/>
            <p:nvPr/>
          </p:nvSpPr>
          <p:spPr>
            <a:xfrm>
              <a:off x="4486033" y="5631003"/>
              <a:ext cx="486057" cy="665014"/>
            </a:xfrm>
            <a:prstGeom prst="rect">
              <a:avLst/>
            </a:prstGeom>
            <a:noFill/>
            <a:ln>
              <a:noFill/>
            </a:ln>
            <a:effectLst/>
            <a:sp3d z="300000"/>
          </p:spPr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ru-RU" sz="3600">
                <a:solidFill>
                  <a:sysClr val="windowText" lastClr="000000">
                    <a:hueOff val="0"/>
                    <a:satOff val="0"/>
                    <a:lumOff val="0"/>
                    <a:alphaOff val="0"/>
                  </a:sysClr>
                </a:solidFill>
                <a:latin typeface="Calibri"/>
              </a:endParaRPr>
            </a:p>
          </p:txBody>
        </p:sp>
      </p:grpSp>
      <p:sp>
        <p:nvSpPr>
          <p:cNvPr id="32" name="Скругленный прямоугольник 31"/>
          <p:cNvSpPr/>
          <p:nvPr/>
        </p:nvSpPr>
        <p:spPr>
          <a:xfrm>
            <a:off x="1335023" y="5859270"/>
            <a:ext cx="6473952" cy="70207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D092A7">
                    <a:lumMod val="50000"/>
                  </a:srgbClr>
                </a:solidFill>
              </a:rPr>
              <a:t>Шестой этап</a:t>
            </a:r>
          </a:p>
          <a:p>
            <a:pPr algn="ctr"/>
            <a:r>
              <a:rPr lang="ru-RU" sz="1600" dirty="0" smtClean="0">
                <a:solidFill>
                  <a:srgbClr val="D092A7">
                    <a:lumMod val="50000"/>
                  </a:srgbClr>
                </a:solidFill>
              </a:rPr>
              <a:t>Контроль</a:t>
            </a:r>
          </a:p>
          <a:p>
            <a:pPr algn="ctr"/>
            <a:r>
              <a:rPr lang="ru-RU" sz="1600" dirty="0" smtClean="0">
                <a:solidFill>
                  <a:srgbClr val="D092A7">
                    <a:lumMod val="50000"/>
                  </a:srgbClr>
                </a:solidFill>
              </a:rPr>
              <a:t>01 января – 31 декабря (непрерывно)</a:t>
            </a:r>
            <a:endParaRPr lang="ru-RU" sz="1600" dirty="0">
              <a:solidFill>
                <a:srgbClr val="D092A7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5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2679"/>
            <a:ext cx="6480720" cy="648073"/>
          </a:xfrm>
        </p:spPr>
        <p:txBody>
          <a:bodyPr/>
          <a:lstStyle/>
          <a:p>
            <a:pPr algn="ctr"/>
            <a:r>
              <a:rPr lang="ru-RU" sz="1600" b="1" cap="all" dirty="0" smtClean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Муниципальные программы МО </a:t>
            </a:r>
            <a:r>
              <a:rPr lang="ru-RU" sz="1600" b="1" cap="all" dirty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«Нукутский район»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6210981"/>
              </p:ext>
            </p:extLst>
          </p:nvPr>
        </p:nvGraphicFramePr>
        <p:xfrm>
          <a:off x="683568" y="1268784"/>
          <a:ext cx="7992888" cy="48709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289"/>
                <a:gridCol w="1572371"/>
                <a:gridCol w="3079228"/>
              </a:tblGrid>
              <a:tr h="70593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Период реализации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Ответственны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й исполнитель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</a:tr>
              <a:tr h="506996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ru-RU" sz="12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Стратегическая</a:t>
                      </a:r>
                      <a:r>
                        <a:rPr kumimoji="0" lang="ru-RU" sz="1200" b="1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задача 1. </a:t>
                      </a:r>
                      <a:r>
                        <a:rPr kumimoji="0" lang="ru-RU" sz="1200" b="1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Создание благоприятных условий для проживания населения</a:t>
                      </a:r>
                      <a:endParaRPr lang="ru-RU" sz="1200" b="1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73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МКУ «Центр развития культуры Нукутского района»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401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Местное самоуправление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Управляющий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делами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50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по молодёжной политике 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спорту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50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по молодёжной политике 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спорту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4019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образования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50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Профилактика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терроризма и экстремизма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2021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Сектор по ГО и ЧС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</a:tr>
              <a:tr h="6957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населения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Сектор по вопросам семьи и детства </a:t>
                      </a:r>
                      <a:endParaRPr lang="ru-RU" sz="12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защите их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прав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392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96652"/>
            <a:ext cx="7772400" cy="637270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Бюджетный прогноз </a:t>
            </a:r>
            <a:r>
              <a:rPr lang="ru-RU" sz="1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-</a:t>
            </a:r>
            <a:r>
              <a:rPr lang="ru-RU" sz="1800" dirty="0" smtClean="0"/>
              <a:t> документ, содержащий прогноз основных характеристик местного бюджета (доходы, расходы, дефицит (профицит) бюджета). Бюджетный прогноз разрабатывается каждые три года на шесть и более лет на основе  прогноза социально – экономического развития муниципального образования на соответствующий период.</a:t>
            </a:r>
          </a:p>
          <a:p>
            <a:endParaRPr lang="ru-RU" sz="1800" dirty="0"/>
          </a:p>
          <a:p>
            <a:r>
              <a:rPr lang="ru-RU" sz="1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Участники бюджетного процесса </a:t>
            </a:r>
            <a:r>
              <a:rPr lang="ru-RU" sz="1800" dirty="0" smtClean="0"/>
              <a:t>– все лица, задействованные в составлении, утверждении, исполнении бюджета.</a:t>
            </a:r>
          </a:p>
          <a:p>
            <a:endParaRPr lang="ru-RU" sz="1800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5467550"/>
              </p:ext>
            </p:extLst>
          </p:nvPr>
        </p:nvGraphicFramePr>
        <p:xfrm>
          <a:off x="443541" y="2780928"/>
          <a:ext cx="7776864" cy="3456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Документ" r:id="rId3" imgW="6803184" imgH="6014017" progId="Word.Document.12">
                  <p:embed/>
                </p:oleObj>
              </mc:Choice>
              <mc:Fallback>
                <p:oleObj name="Документ" r:id="rId3" imgW="6803184" imgH="6014017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3541" y="2780928"/>
                        <a:ext cx="7776864" cy="3456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420573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674695"/>
            <a:ext cx="7772400" cy="588665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ГРАЖДАНИН И ЕГО УЧАСТИЕ В БЮДЖЕТНОМ ПРОЦЕССЕ</a:t>
            </a:r>
            <a:endParaRPr lang="ru-RU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63" y="1484784"/>
            <a:ext cx="7872875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60965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93" y="548680"/>
            <a:ext cx="8208911" cy="1143000"/>
          </a:xfrm>
        </p:spPr>
        <p:txBody>
          <a:bodyPr/>
          <a:lstStyle/>
          <a:p>
            <a:pPr algn="ctr"/>
            <a:r>
              <a:rPr lang="ru-RU" dirty="0" smtClean="0"/>
              <a:t>СПАСИБО ЗА  ВНИМАНИЕ!</a:t>
            </a:r>
            <a:endParaRPr lang="ru-RU" dirty="0"/>
          </a:p>
        </p:txBody>
      </p:sp>
      <p:pic>
        <p:nvPicPr>
          <p:cNvPr id="1026" name="Picture 2" descr="C:\Users\Уданова-ПК\Desktop\3c7586f9741a35909e576952fd9313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04864"/>
            <a:ext cx="8785074" cy="44371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320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332679"/>
            <a:ext cx="6480720" cy="648073"/>
          </a:xfrm>
        </p:spPr>
        <p:txBody>
          <a:bodyPr/>
          <a:lstStyle/>
          <a:p>
            <a:pPr algn="ctr"/>
            <a:r>
              <a:rPr lang="ru-RU" sz="1600" b="1" cap="all" dirty="0" smtClean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Муниципальные программы МО </a:t>
            </a:r>
            <a:r>
              <a:rPr lang="ru-RU" sz="1600" b="1" cap="all" dirty="0">
                <a:ln w="9000" cmpd="sng">
                  <a:solidFill>
                    <a:srgbClr val="8C7B70">
                      <a:shade val="50000"/>
                      <a:satMod val="120000"/>
                    </a:srgb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«Нукутский район»</a:t>
            </a:r>
            <a:endParaRPr lang="ru-RU" dirty="0"/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44970384"/>
              </p:ext>
            </p:extLst>
          </p:nvPr>
        </p:nvGraphicFramePr>
        <p:xfrm>
          <a:off x="683586" y="1268761"/>
          <a:ext cx="7992887" cy="5082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3901"/>
                <a:gridCol w="1636951"/>
                <a:gridCol w="3082035"/>
              </a:tblGrid>
              <a:tr h="8366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Период реализации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Ответственны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й исполнитель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</a:tr>
              <a:tr h="468894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Стратегическая задача 2. Развитие инфраструктуры и обеспечение условий жизнедеятельности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Безопасность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Сектор 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ГО и 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ЧС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50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Дорожное хозяйство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Отдел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 архитектуре,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строительству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ЖКХ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50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Коммунальная инфраструктура объектов социальной сферы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Отдел по архитектуре,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строительству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ЖКХ</a:t>
                      </a:r>
                      <a:endParaRPr lang="ru-RU" sz="1200" dirty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50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Окружающая среда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Отдел по архитектуре,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строительству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ЖКХ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351129"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Стратегическая</a:t>
                      </a:r>
                      <a:r>
                        <a:rPr kumimoji="0" lang="ru-RU" sz="1200" b="1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задача 3. </a:t>
                      </a:r>
                      <a:r>
                        <a:rPr kumimoji="0" lang="ru-RU" sz="1200" b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Развитие экономического потенциала</a:t>
                      </a:r>
                      <a:endParaRPr lang="ru-RU" sz="1200" b="1" dirty="0" smtClean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957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Муниципальные финансы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МКУ «Финансовое управление Администрации МО «Нукутский район»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3511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Сельское хозяйство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Отдел сельского </a:t>
                      </a: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хозяйства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  <a:tr h="5069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Экономическое развитие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2019 – 2025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60960" marB="6096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Управление экономического </a:t>
                      </a:r>
                      <a:endParaRPr lang="ru-RU" sz="1200" dirty="0" smtClean="0"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развития и труда</a:t>
                      </a:r>
                      <a:endParaRPr lang="ru-RU" sz="12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39370" marR="39370" marT="64770" marB="6477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96925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85723" y="1357307"/>
          <a:ext cx="8572560" cy="53987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9808"/>
                <a:gridCol w="1073188"/>
                <a:gridCol w="1073188"/>
                <a:gridCol w="1073188"/>
                <a:gridCol w="1073188"/>
              </a:tblGrid>
              <a:tr h="802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Налоги и сборы, установленные законодательством Российской Федерации,  (%)</a:t>
                      </a:r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2022 год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2023 год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2024 год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2025 год</a:t>
                      </a:r>
                      <a:endParaRPr lang="ru-RU" sz="1800" dirty="0"/>
                    </a:p>
                  </a:txBody>
                  <a:tcPr anchor="ctr"/>
                </a:tc>
              </a:tr>
              <a:tr h="52696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Федеральные и региональные налоги 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800"/>
                    </a:p>
                  </a:txBody>
                  <a:tcPr/>
                </a:tc>
              </a:tr>
              <a:tr h="40527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 на доходы физических лиц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34,25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34,25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34,25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34,25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1361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по подакцизным товарам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0,006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47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Налог,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взимаемый в связи с применением упрощенной системы налогообложения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46,325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42,286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42,286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42,286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405279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Единый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сельскохозяйственный налог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7447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88975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Государственная пошлина</a:t>
                      </a:r>
                    </a:p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66636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Плата за негативное воздействие на окружающую среду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285723" y="214318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5DCEAF">
                    <a:lumMod val="75000"/>
                  </a:srgbClr>
                </a:solidFill>
              </a:rPr>
              <a:t>НОРМАТИВЫ ОТЧИСЛЕНИЙ В БЮДЖЕТ МУНИЦИПАЛЬНОГО ОБРАЗОВАНИЯ «НУКУТСКИЙ РАЙОН»</a:t>
            </a:r>
            <a:endParaRPr lang="ru-RU" sz="2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423756"/>
      </p:ext>
    </p:extLst>
  </p:cSld>
  <p:clrMapOvr>
    <a:masterClrMapping/>
  </p:clrMapOvr>
</p:sld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0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_rels/theme3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4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5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5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5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_rels/them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_rels/them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Аптека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3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4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5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6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7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4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5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6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werpointstore.com_82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1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5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7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8_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10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11_Воздушный пото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12_Воздушный пото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13_Воздушный пото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owerpointstore.com_82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0.xml><?xml version="1.0" encoding="utf-8"?>
<a:theme xmlns:a="http://schemas.openxmlformats.org/drawingml/2006/main" name="14_Воздушный поток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1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2.xml><?xml version="1.0" encoding="utf-8"?>
<a:theme xmlns:a="http://schemas.openxmlformats.org/drawingml/2006/main" name="7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3.xml><?xml version="1.0" encoding="utf-8"?>
<a:theme xmlns:a="http://schemas.openxmlformats.org/drawingml/2006/main" name="2_Бумажная">
  <a:themeElements>
    <a:clrScheme name="Базовая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4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5.xml><?xml version="1.0" encoding="utf-8"?>
<a:theme xmlns:a="http://schemas.openxmlformats.org/drawingml/2006/main" name="1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6.xml><?xml version="1.0" encoding="utf-8"?>
<a:theme xmlns:a="http://schemas.openxmlformats.org/drawingml/2006/main" name="2_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57.xml><?xml version="1.0" encoding="utf-8"?>
<a:theme xmlns:a="http://schemas.openxmlformats.org/drawingml/2006/main" name="3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8.xml><?xml version="1.0" encoding="utf-8"?>
<a:theme xmlns:a="http://schemas.openxmlformats.org/drawingml/2006/main" name="4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9.xml><?xml version="1.0" encoding="utf-8"?>
<a:theme xmlns:a="http://schemas.openxmlformats.org/drawingml/2006/main" name="5_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powerpointstore.com_82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0.xml><?xml version="1.0" encoding="utf-8"?>
<a:theme xmlns:a="http://schemas.openxmlformats.org/drawingml/2006/main" name="1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powerpointstore.com_82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powerpointstore.com_82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1021</TotalTime>
  <Words>5928</Words>
  <Application>Microsoft Office PowerPoint</Application>
  <PresentationFormat>Экран (4:3)</PresentationFormat>
  <Paragraphs>1685</Paragraphs>
  <Slides>72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60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133" baseType="lpstr">
      <vt:lpstr>Воздушный поток</vt:lpstr>
      <vt:lpstr>Волна</vt:lpstr>
      <vt:lpstr>1_Волна</vt:lpstr>
      <vt:lpstr>powerpointstore.com_82</vt:lpstr>
      <vt:lpstr>1_powerpointstore.com_82</vt:lpstr>
      <vt:lpstr>2_powerpointstore.com_82</vt:lpstr>
      <vt:lpstr>3_powerpointstore.com_82</vt:lpstr>
      <vt:lpstr>4_powerpointstore.com_82</vt:lpstr>
      <vt:lpstr>1_Воздушный поток</vt:lpstr>
      <vt:lpstr>2_Воздушный поток</vt:lpstr>
      <vt:lpstr>3_Воздушный поток</vt:lpstr>
      <vt:lpstr>4_Воздушный поток</vt:lpstr>
      <vt:lpstr>5_Воздушный поток</vt:lpstr>
      <vt:lpstr>6_Воздушный поток</vt:lpstr>
      <vt:lpstr>7_Воздушный поток</vt:lpstr>
      <vt:lpstr>8_Воздушный поток</vt:lpstr>
      <vt:lpstr>Изящная</vt:lpstr>
      <vt:lpstr>1_Изящная</vt:lpstr>
      <vt:lpstr>Справедливость</vt:lpstr>
      <vt:lpstr>2_Изящная</vt:lpstr>
      <vt:lpstr>3_Изящная</vt:lpstr>
      <vt:lpstr>Тема Office</vt:lpstr>
      <vt:lpstr>1_Тема Office</vt:lpstr>
      <vt:lpstr>2_Тема Office</vt:lpstr>
      <vt:lpstr>3_Тема Office</vt:lpstr>
      <vt:lpstr>Открытая</vt:lpstr>
      <vt:lpstr>1_Открытая</vt:lpstr>
      <vt:lpstr>Апекс</vt:lpstr>
      <vt:lpstr>1_Апекс</vt:lpstr>
      <vt:lpstr>2_Апекс</vt:lpstr>
      <vt:lpstr>3_Апекс</vt:lpstr>
      <vt:lpstr>4_Апекс</vt:lpstr>
      <vt:lpstr>5_Апекс</vt:lpstr>
      <vt:lpstr>6_Апекс</vt:lpstr>
      <vt:lpstr>7_Апекс</vt:lpstr>
      <vt:lpstr>4_Изящная</vt:lpstr>
      <vt:lpstr>5_Изящная</vt:lpstr>
      <vt:lpstr>6_Изящная</vt:lpstr>
      <vt:lpstr>Бумажная</vt:lpstr>
      <vt:lpstr>1_Бумажная</vt:lpstr>
      <vt:lpstr>4_Тема Office</vt:lpstr>
      <vt:lpstr>5_Тема Office</vt:lpstr>
      <vt:lpstr>7_Изящная</vt:lpstr>
      <vt:lpstr>8_Изящная</vt:lpstr>
      <vt:lpstr>9_Воздушный поток</vt:lpstr>
      <vt:lpstr>10_Воздушный поток</vt:lpstr>
      <vt:lpstr>11_Воздушный поток</vt:lpstr>
      <vt:lpstr>12_Воздушный поток</vt:lpstr>
      <vt:lpstr>13_Воздушный поток</vt:lpstr>
      <vt:lpstr>14_Воздушный поток</vt:lpstr>
      <vt:lpstr>6_Тема Office</vt:lpstr>
      <vt:lpstr>7_Тема Office</vt:lpstr>
      <vt:lpstr>2_Бумажная</vt:lpstr>
      <vt:lpstr>Яркая</vt:lpstr>
      <vt:lpstr>1_Яркая</vt:lpstr>
      <vt:lpstr>2_Яркая</vt:lpstr>
      <vt:lpstr>3_Бумажная</vt:lpstr>
      <vt:lpstr>4_Бумажная</vt:lpstr>
      <vt:lpstr>5_Бумажная</vt:lpstr>
      <vt:lpstr>15_Воздушный поток</vt:lpstr>
      <vt:lpstr>Документ</vt:lpstr>
      <vt:lpstr>Презентация PowerPoint</vt:lpstr>
      <vt:lpstr>Презентация PowerPoint</vt:lpstr>
      <vt:lpstr>Презентация PowerPoint</vt:lpstr>
      <vt:lpstr>Основные показатели социально-экономического развития МО «Нукутский район»</vt:lpstr>
      <vt:lpstr>Основные показатели социально-экономического развития МО «Нукутский район»</vt:lpstr>
      <vt:lpstr>Система целеполагания социально-экономического развития МО «Нукутский район»</vt:lpstr>
      <vt:lpstr>Муниципальные программы МО «Нукутский район»</vt:lpstr>
      <vt:lpstr>Муниципальные программы МО «Нукутский район»</vt:lpstr>
      <vt:lpstr>Презентация PowerPoint</vt:lpstr>
      <vt:lpstr>ДОХОДЫ МУНИЦИПАЛЬНОГО ОБРАЗОВАНИЯ «НУКУТСКИЙ РАЙОН»</vt:lpstr>
      <vt:lpstr>Презентация PowerPoint</vt:lpstr>
      <vt:lpstr>ДИНАМИКА ПОСТУПЛЕНИЯ ДОХОДОВ 2023-2025 гг</vt:lpstr>
      <vt:lpstr>Презентация PowerPoint</vt:lpstr>
      <vt:lpstr>Презентация PowerPoint</vt:lpstr>
      <vt:lpstr>БЮДЖЕТ ПО ФУНКЦИОНАЛЬНОЙ КЛАССИФИКАЦИИ РАСХОДОВ НА 2023 ГОД И НА ПЛАНОВЫЙ ПЕРИОД  2024 И 2025 ГОДОВ, тыс.руб.</vt:lpstr>
      <vt:lpstr>Презентация PowerPoint</vt:lpstr>
      <vt:lpstr>Презентация PowerPoint</vt:lpstr>
      <vt:lpstr>Презентация PowerPoint</vt:lpstr>
      <vt:lpstr> муниципальная программа «Дорожное хозяйство» на 2019-2025 годы</vt:lpstr>
      <vt:lpstr> муниципальная программа «Дорожное хозяйство» на 2019-2025 годы</vt:lpstr>
      <vt:lpstr>Муниципальная программа «местное самоуправление»  на 2019 – 2025 годы</vt:lpstr>
      <vt:lpstr>  муниципальная программа «муниципальные финансы» на 2019-2025 годы</vt:lpstr>
      <vt:lpstr>  муниципальная программа «муниципальные финансы» на 2019-2025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«Культура на 2019-2025 годы»</vt:lpstr>
      <vt:lpstr>Презентация PowerPoint</vt:lpstr>
      <vt:lpstr>Муниципальная программа «Сельское хозяйство» на 2019 - 2025 годы»</vt:lpstr>
      <vt:lpstr>Презентация PowerPoint</vt:lpstr>
      <vt:lpstr>Перечень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муниципальная программа «СОЦИАЛЬНАЯ ПОДДЕРЖКА НАСЕЛЕНИЯ» на 2019-2025 годы</vt:lpstr>
      <vt:lpstr>муниципальная программа «СОЦИАЛЬНАЯ ПОДДЕРЖКА НАСЕЛЕНИЯ» на 2019-2025 годы </vt:lpstr>
      <vt:lpstr> </vt:lpstr>
      <vt:lpstr>  муниципальная программа «коммунальная инфраструктура объектов социальной сферы» на 2019-2025 годы</vt:lpstr>
      <vt:lpstr>  муниципальная программа «коммунальная инфраструктура объектов социальной сферы» на 2019-2025 годы</vt:lpstr>
      <vt:lpstr>Презентация PowerPoint</vt:lpstr>
      <vt:lpstr>Презентация PowerPoint</vt:lpstr>
      <vt:lpstr>  Муниципальная программа  «Физическая культура и спорт  на 2019-2025 годы» </vt:lpstr>
      <vt:lpstr> Муниципальная программа  «Физическая культура и спорт  на 2019-2025 годы» </vt:lpstr>
      <vt:lpstr>Презентация PowerPoint</vt:lpstr>
      <vt:lpstr>Презентация PowerPoint</vt:lpstr>
      <vt:lpstr>муниципальная программа «окружающая среда» на 2019-2025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Бюджетные инвестиции в объекты капитального строительства муниципальной собственности  в 2022 году</vt:lpstr>
      <vt:lpstr>Бюджетные инвестиции в объекты капитального строительства муниципальной собственности  в 2022 году</vt:lpstr>
      <vt:lpstr>Бюджетные инвестиции в объекты капитального строительства муниципальной собственности  в 2023 году</vt:lpstr>
      <vt:lpstr>НЕПРОГРАММНАЯ ДЕЯТЕЛЬНОСТЬ</vt:lpstr>
      <vt:lpstr>ОСНОВНЫЕ ПОНЯТИЯ, ТЕРМИНЫ, И ОПРЕДЕЛЕНИЯ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54</cp:revision>
  <dcterms:created xsi:type="dcterms:W3CDTF">2022-11-28T04:21:39Z</dcterms:created>
  <dcterms:modified xsi:type="dcterms:W3CDTF">2023-02-16T03:51:45Z</dcterms:modified>
</cp:coreProperties>
</file>